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yan Adam Winstead" initials="RAW" lastIdx="4" clrIdx="0">
    <p:extLst>
      <p:ext uri="{19B8F6BF-5375-455C-9EA6-DF929625EA0E}">
        <p15:presenceInfo xmlns:p15="http://schemas.microsoft.com/office/powerpoint/2012/main" userId="S::rwinstea@mail.sfsu.edu::4e24f79a-a836-4ef9-a778-4794c47db85e" providerId="AD"/>
      </p:ext>
    </p:extLst>
  </p:cmAuthor>
  <p:cmAuthor id="2" name="Microsoft Office User" initials="MOU" lastIdx="15" clrIdx="1">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74"/>
    <p:restoredTop sz="94721"/>
  </p:normalViewPr>
  <p:slideViewPr>
    <p:cSldViewPr snapToGrid="0" snapToObjects="1">
      <p:cViewPr>
        <p:scale>
          <a:sx n="36" d="100"/>
          <a:sy n="36" d="100"/>
        </p:scale>
        <p:origin x="144" y="-20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1.png>
</file>

<file path=ppt/media/image13.png>
</file>

<file path=ppt/media/image2.png>
</file>

<file path=ppt/media/image3.png>
</file>

<file path=ppt/media/image5.tiff>
</file>

<file path=ppt/media/image6.png>
</file>

<file path=ppt/media/image7.tiff>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5" y="3657602"/>
            <a:ext cx="32909827" cy="256032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33372948" y="3657602"/>
            <a:ext cx="10531147" cy="25603205"/>
          </a:xfrm>
          <a:prstGeom prst="rect">
            <a:avLst/>
          </a:prstGeom>
          <a:solidFill>
            <a:srgbClr val="C3C3C3">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851453" y="6232551"/>
            <a:ext cx="26334720" cy="15625267"/>
          </a:xfrm>
        </p:spPr>
        <p:txBody>
          <a:bodyPr anchor="b">
            <a:normAutofit/>
          </a:bodyPr>
          <a:lstStyle>
            <a:lvl1pPr algn="l">
              <a:defRPr sz="25920" spc="-48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3960053" y="22417181"/>
            <a:ext cx="26334720" cy="4389120"/>
          </a:xfrm>
        </p:spPr>
        <p:txBody>
          <a:bodyPr anchor="t">
            <a:normAutofit/>
          </a:bodyPr>
          <a:lstStyle>
            <a:lvl1pPr marL="0" indent="0" algn="l">
              <a:buNone/>
              <a:defRPr sz="9600" cap="none" spc="0" baseline="0">
                <a:solidFill>
                  <a:schemeClr val="accent1">
                    <a:lumMod val="20000"/>
                    <a:lumOff val="80000"/>
                  </a:schemeClr>
                </a:solidFill>
              </a:defRPr>
            </a:lvl1pPr>
            <a:lvl2pPr marL="2194560" indent="0" algn="ctr">
              <a:buNone/>
              <a:defRPr sz="9600"/>
            </a:lvl2pPr>
            <a:lvl3pPr marL="4389120" indent="0" algn="ctr">
              <a:buNone/>
              <a:defRPr sz="9600"/>
            </a:lvl3pPr>
            <a:lvl4pPr marL="6583680" indent="0" algn="ctr">
              <a:buNone/>
              <a:defRPr sz="9600"/>
            </a:lvl4pPr>
            <a:lvl5pPr marL="8778240" indent="0" algn="ctr">
              <a:buNone/>
              <a:defRPr sz="9600"/>
            </a:lvl5pPr>
            <a:lvl6pPr marL="10972800" indent="0" algn="ctr">
              <a:buNone/>
              <a:defRPr sz="9600"/>
            </a:lvl6pPr>
            <a:lvl7pPr marL="13167360" indent="0" algn="ctr">
              <a:buNone/>
              <a:defRPr sz="9600"/>
            </a:lvl7pPr>
            <a:lvl8pPr marL="15361920" indent="0" algn="ctr">
              <a:buNone/>
              <a:defRPr sz="9600"/>
            </a:lvl8pPr>
            <a:lvl9pPr marL="17556480" indent="0" algn="ctr">
              <a:buNone/>
              <a:defRPr sz="9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0AD5A2D-FB67-5F4D-8B09-8BEBD39416C8}" type="datetimeFigureOut">
              <a:rPr lang="en-US" smtClean="0"/>
              <a:t>2/19/19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1143529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AD5A2D-FB67-5F4D-8B09-8BEBD39416C8}" type="datetimeFigureOut">
              <a:rPr lang="en-US" smtClean="0"/>
              <a:t>2/19/19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709342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71600" y="4754880"/>
            <a:ext cx="10149840" cy="23774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924483" y="4169664"/>
            <a:ext cx="26334720" cy="2457907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AD5A2D-FB67-5F4D-8B09-8BEBD39416C8}" type="datetimeFigureOut">
              <a:rPr lang="en-US" smtClean="0"/>
              <a:t>2/19/19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3989911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AD5A2D-FB67-5F4D-8B09-8BEBD39416C8}" type="datetimeFigureOut">
              <a:rPr lang="en-US" smtClean="0"/>
              <a:t>2/19/19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111447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924483" y="6232551"/>
            <a:ext cx="26334720" cy="15625267"/>
          </a:xfrm>
        </p:spPr>
        <p:txBody>
          <a:bodyPr anchor="b">
            <a:normAutofit/>
          </a:bodyPr>
          <a:lstStyle>
            <a:lvl1pPr>
              <a:defRPr sz="25920" b="0" spc="-48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990320" y="22428403"/>
            <a:ext cx="26334720" cy="4389120"/>
          </a:xfrm>
        </p:spPr>
        <p:txBody>
          <a:bodyPr anchor="t">
            <a:normAutofit/>
          </a:bodyPr>
          <a:lstStyle>
            <a:lvl1pPr marL="0" indent="0">
              <a:buNone/>
              <a:defRPr sz="9600" cap="none" spc="0" baseline="0">
                <a:solidFill>
                  <a:schemeClr val="tx1">
                    <a:lumMod val="65000"/>
                    <a:lumOff val="3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0AD5A2D-FB67-5F4D-8B09-8BEBD39416C8}" type="datetimeFigureOut">
              <a:rPr lang="en-US" smtClean="0"/>
              <a:t>2/19/19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2410810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924483" y="4169664"/>
            <a:ext cx="12508992" cy="24579072"/>
          </a:xfrm>
        </p:spPr>
        <p:txBody>
          <a:bodyPr/>
          <a:lstStyle>
            <a:lvl1pPr>
              <a:defRPr sz="9120"/>
            </a:lvl1pPr>
            <a:lvl2pPr>
              <a:defRPr sz="8160"/>
            </a:lvl2pPr>
            <a:lvl3pPr>
              <a:defRPr sz="7200"/>
            </a:lvl3pPr>
            <a:lvl4pPr>
              <a:defRPr sz="6240"/>
            </a:lvl4pPr>
            <a:lvl5pPr>
              <a:defRPr sz="6240"/>
            </a:lvl5pPr>
            <a:lvl6pPr>
              <a:defRPr sz="6240"/>
            </a:lvl6pPr>
            <a:lvl7pPr>
              <a:defRPr sz="6240"/>
            </a:lvl7pPr>
            <a:lvl8pPr>
              <a:defRPr sz="6240"/>
            </a:lvl8pPr>
            <a:lvl9pPr>
              <a:defRPr sz="62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8145232" y="4169664"/>
            <a:ext cx="12508992" cy="24579072"/>
          </a:xfrm>
        </p:spPr>
        <p:txBody>
          <a:bodyPr/>
          <a:lstStyle>
            <a:lvl1pPr>
              <a:defRPr sz="9120"/>
            </a:lvl1pPr>
            <a:lvl2pPr>
              <a:defRPr sz="8160"/>
            </a:lvl2pPr>
            <a:lvl3pPr>
              <a:defRPr sz="7200"/>
            </a:lvl3pPr>
            <a:lvl4pPr>
              <a:defRPr sz="6240"/>
            </a:lvl4pPr>
            <a:lvl5pPr>
              <a:defRPr sz="6240"/>
            </a:lvl5pPr>
            <a:lvl6pPr>
              <a:defRPr sz="6240"/>
            </a:lvl6pPr>
            <a:lvl7pPr>
              <a:defRPr sz="6240"/>
            </a:lvl7pPr>
            <a:lvl8pPr>
              <a:defRPr sz="6240"/>
            </a:lvl8pPr>
            <a:lvl9pPr>
              <a:defRPr sz="62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60AD5A2D-FB67-5F4D-8B09-8BEBD39416C8}" type="datetimeFigureOut">
              <a:rPr lang="en-US" smtClean="0"/>
              <a:t>2/19/19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202955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3924483" y="4913213"/>
            <a:ext cx="12508992" cy="3877056"/>
          </a:xfrm>
        </p:spPr>
        <p:txBody>
          <a:bodyPr anchor="b">
            <a:normAutofit/>
          </a:bodyPr>
          <a:lstStyle>
            <a:lvl1pPr marL="0" indent="0">
              <a:spcBef>
                <a:spcPts val="0"/>
              </a:spcBef>
              <a:buNone/>
              <a:defRPr sz="9120" b="1">
                <a:solidFill>
                  <a:schemeClr val="tx1">
                    <a:lumMod val="65000"/>
                    <a:lumOff val="35000"/>
                  </a:schemeClr>
                </a:solidFill>
              </a:defRPr>
            </a:lvl1pPr>
            <a:lvl2pPr marL="2194560" indent="0">
              <a:buNone/>
              <a:defRPr sz="912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13924483" y="9268493"/>
            <a:ext cx="12508992" cy="19312128"/>
          </a:xfrm>
        </p:spPr>
        <p:txBody>
          <a:bodyPr/>
          <a:lstStyle>
            <a:lvl1pPr>
              <a:defRPr sz="9120"/>
            </a:lvl1pPr>
            <a:lvl2pPr>
              <a:defRPr sz="8160"/>
            </a:lvl2pPr>
            <a:lvl3pPr>
              <a:defRPr sz="7200"/>
            </a:lvl3pPr>
            <a:lvl4pPr>
              <a:defRPr sz="6240"/>
            </a:lvl4pPr>
            <a:lvl5pPr>
              <a:defRPr sz="6240"/>
            </a:lvl5pPr>
            <a:lvl6pPr>
              <a:defRPr sz="6240"/>
            </a:lvl6pPr>
            <a:lvl7pPr>
              <a:defRPr sz="6240"/>
            </a:lvl7pPr>
            <a:lvl8pPr>
              <a:defRPr sz="6240"/>
            </a:lvl8pPr>
            <a:lvl9pPr>
              <a:defRPr sz="62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8146466" y="4913220"/>
            <a:ext cx="12508992" cy="3903221"/>
          </a:xfrm>
        </p:spPr>
        <p:txBody>
          <a:bodyPr anchor="b">
            <a:normAutofit/>
          </a:bodyPr>
          <a:lstStyle>
            <a:lvl1pPr marL="0" indent="0">
              <a:spcBef>
                <a:spcPts val="0"/>
              </a:spcBef>
              <a:buNone/>
              <a:defRPr sz="9120" b="1">
                <a:solidFill>
                  <a:schemeClr val="tx1">
                    <a:lumMod val="65000"/>
                    <a:lumOff val="35000"/>
                  </a:schemeClr>
                </a:solidFill>
              </a:defRPr>
            </a:lvl1pPr>
            <a:lvl2pPr marL="2194560" indent="0">
              <a:buNone/>
              <a:defRPr sz="912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8146466" y="9268493"/>
            <a:ext cx="12508992" cy="19312128"/>
          </a:xfrm>
        </p:spPr>
        <p:txBody>
          <a:bodyPr/>
          <a:lstStyle>
            <a:lvl1pPr>
              <a:defRPr sz="9120"/>
            </a:lvl1pPr>
            <a:lvl2pPr>
              <a:defRPr sz="8160"/>
            </a:lvl2pPr>
            <a:lvl3pPr>
              <a:defRPr sz="7200"/>
            </a:lvl3pPr>
            <a:lvl4pPr>
              <a:defRPr sz="6240"/>
            </a:lvl4pPr>
            <a:lvl5pPr>
              <a:defRPr sz="6240"/>
            </a:lvl5pPr>
            <a:lvl6pPr>
              <a:defRPr sz="6240"/>
            </a:lvl6pPr>
            <a:lvl7pPr>
              <a:defRPr sz="6240"/>
            </a:lvl7pPr>
            <a:lvl8pPr>
              <a:defRPr sz="6240"/>
            </a:lvl8pPr>
            <a:lvl9pPr>
              <a:defRPr sz="62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0AD5A2D-FB67-5F4D-8B09-8BEBD39416C8}" type="datetimeFigureOut">
              <a:rPr lang="en-US" smtClean="0"/>
              <a:t>2/19/19</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1664600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60AD5A2D-FB67-5F4D-8B09-8BEBD39416C8}" type="datetimeFigureOut">
              <a:rPr lang="en-US" smtClean="0"/>
              <a:t>2/19/19</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230412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60AD5A2D-FB67-5F4D-8B09-8BEBD39416C8}" type="datetimeFigureOut">
              <a:rPr lang="en-US" smtClean="0"/>
              <a:t>2/19/19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2888563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21715" y="5486400"/>
            <a:ext cx="10204704" cy="10533888"/>
          </a:xfrm>
        </p:spPr>
        <p:txBody>
          <a:bodyPr anchor="b">
            <a:normAutofit/>
          </a:bodyPr>
          <a:lstStyle>
            <a:lvl1pPr>
              <a:defRPr sz="13440" b="0" baseline="0"/>
            </a:lvl1pPr>
          </a:lstStyle>
          <a:p>
            <a:r>
              <a:rPr lang="en-US"/>
              <a:t>Click to edit Master title style</a:t>
            </a:r>
            <a:endParaRPr lang="en-US" dirty="0"/>
          </a:p>
        </p:txBody>
      </p:sp>
      <p:sp>
        <p:nvSpPr>
          <p:cNvPr id="3" name="Content Placeholder 2"/>
          <p:cNvSpPr>
            <a:spLocks noGrp="1"/>
          </p:cNvSpPr>
          <p:nvPr>
            <p:ph idx="1"/>
          </p:nvPr>
        </p:nvSpPr>
        <p:spPr>
          <a:xfrm>
            <a:off x="13924483" y="4169664"/>
            <a:ext cx="26334720" cy="24579072"/>
          </a:xfrm>
        </p:spPr>
        <p:txBody>
          <a:bodyPr/>
          <a:lstStyle>
            <a:lvl1pPr>
              <a:defRPr sz="9600"/>
            </a:lvl1pPr>
            <a:lvl2pPr>
              <a:defRPr sz="8640"/>
            </a:lvl2pPr>
            <a:lvl3pPr>
              <a:defRPr sz="7680"/>
            </a:lvl3pPr>
            <a:lvl4pPr>
              <a:defRPr sz="6720"/>
            </a:lvl4pPr>
            <a:lvl5pPr>
              <a:defRPr sz="6720"/>
            </a:lvl5pPr>
            <a:lvl6pPr>
              <a:defRPr sz="6720"/>
            </a:lvl6pPr>
            <a:lvl7pPr>
              <a:defRPr sz="6720"/>
            </a:lvl7pPr>
            <a:lvl8pPr>
              <a:defRPr sz="6720"/>
            </a:lvl8pPr>
            <a:lvl9pPr>
              <a:defRPr sz="67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1715" y="16020288"/>
            <a:ext cx="10204704" cy="12289536"/>
          </a:xfrm>
        </p:spPr>
        <p:txBody>
          <a:bodyPr anchor="t">
            <a:normAutofit/>
          </a:bodyPr>
          <a:lstStyle>
            <a:lvl1pPr marL="0" indent="0">
              <a:lnSpc>
                <a:spcPct val="100000"/>
              </a:lnSpc>
              <a:spcBef>
                <a:spcPts val="3840"/>
              </a:spcBef>
              <a:buNone/>
              <a:defRPr sz="6000">
                <a:solidFill>
                  <a:srgbClr val="FFFFFF"/>
                </a:solidFill>
              </a:defRPr>
            </a:lvl1pPr>
            <a:lvl2pPr marL="2194560" indent="0">
              <a:buNone/>
              <a:defRPr sz="5760"/>
            </a:lvl2pPr>
            <a:lvl3pPr marL="4389120" indent="0">
              <a:buNone/>
              <a:defRPr sz="4800"/>
            </a:lvl3pPr>
            <a:lvl4pPr marL="6583680" indent="0">
              <a:buNone/>
              <a:defRPr sz="4320"/>
            </a:lvl4pPr>
            <a:lvl5pPr marL="8778240" indent="0">
              <a:buNone/>
              <a:defRPr sz="4320"/>
            </a:lvl5pPr>
            <a:lvl6pPr marL="10972800" indent="0">
              <a:buNone/>
              <a:defRPr sz="4320"/>
            </a:lvl6pPr>
            <a:lvl7pPr marL="13167360" indent="0">
              <a:buNone/>
              <a:defRPr sz="4320"/>
            </a:lvl7pPr>
            <a:lvl8pPr marL="15361920" indent="0">
              <a:buNone/>
              <a:defRPr sz="4320"/>
            </a:lvl8pPr>
            <a:lvl9pPr marL="17556480" indent="0">
              <a:buNone/>
              <a:defRPr sz="4320"/>
            </a:lvl9pPr>
          </a:lstStyle>
          <a:p>
            <a:pPr lvl="0"/>
            <a:r>
              <a:rPr lang="en-US"/>
              <a:t>Click to edit Master text styles</a:t>
            </a:r>
          </a:p>
        </p:txBody>
      </p:sp>
      <p:sp>
        <p:nvSpPr>
          <p:cNvPr id="8" name="Date Placeholder 7"/>
          <p:cNvSpPr>
            <a:spLocks noGrp="1"/>
          </p:cNvSpPr>
          <p:nvPr>
            <p:ph type="dt" sz="half" idx="10"/>
          </p:nvPr>
        </p:nvSpPr>
        <p:spPr/>
        <p:txBody>
          <a:bodyPr/>
          <a:lstStyle/>
          <a:p>
            <a:fld id="{60AD5A2D-FB67-5F4D-8B09-8BEBD39416C8}" type="datetimeFigureOut">
              <a:rPr lang="en-US" smtClean="0"/>
              <a:t>2/19/19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979540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21715" y="5486400"/>
            <a:ext cx="10204704" cy="10533888"/>
          </a:xfrm>
        </p:spPr>
        <p:txBody>
          <a:bodyPr anchor="b">
            <a:normAutofit/>
          </a:bodyPr>
          <a:lstStyle>
            <a:lvl1pPr>
              <a:defRPr sz="1344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54321" y="3683611"/>
            <a:ext cx="29214830" cy="25588570"/>
          </a:xfrm>
          <a:solidFill>
            <a:schemeClr val="bg1">
              <a:lumMod val="75000"/>
            </a:schemeClr>
          </a:solidFill>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921715" y="16034890"/>
            <a:ext cx="10204704" cy="12289536"/>
          </a:xfrm>
        </p:spPr>
        <p:txBody>
          <a:bodyPr anchor="t">
            <a:normAutofit/>
          </a:bodyPr>
          <a:lstStyle>
            <a:lvl1pPr marL="0" indent="0">
              <a:lnSpc>
                <a:spcPct val="100000"/>
              </a:lnSpc>
              <a:spcBef>
                <a:spcPts val="3840"/>
              </a:spcBef>
              <a:buNone/>
              <a:defRPr sz="6000">
                <a:solidFill>
                  <a:srgbClr val="FFFFFF"/>
                </a:solidFill>
              </a:defRPr>
            </a:lvl1pPr>
            <a:lvl2pPr marL="2194560" indent="0">
              <a:buNone/>
              <a:defRPr sz="5760"/>
            </a:lvl2pPr>
            <a:lvl3pPr marL="4389120" indent="0">
              <a:buNone/>
              <a:defRPr sz="4800"/>
            </a:lvl3pPr>
            <a:lvl4pPr marL="6583680" indent="0">
              <a:buNone/>
              <a:defRPr sz="4320"/>
            </a:lvl4pPr>
            <a:lvl5pPr marL="8778240" indent="0">
              <a:buNone/>
              <a:defRPr sz="4320"/>
            </a:lvl5pPr>
            <a:lvl6pPr marL="10972800" indent="0">
              <a:buNone/>
              <a:defRPr sz="4320"/>
            </a:lvl6pPr>
            <a:lvl7pPr marL="13167360" indent="0">
              <a:buNone/>
              <a:defRPr sz="4320"/>
            </a:lvl7pPr>
            <a:lvl8pPr marL="15361920" indent="0">
              <a:buNone/>
              <a:defRPr sz="4320"/>
            </a:lvl8pPr>
            <a:lvl9pPr marL="17556480" indent="0">
              <a:buNone/>
              <a:defRPr sz="4320"/>
            </a:lvl9pPr>
          </a:lstStyle>
          <a:p>
            <a:pPr lvl="0"/>
            <a:r>
              <a:rPr lang="en-US"/>
              <a:t>Click to edit Master text styles</a:t>
            </a:r>
          </a:p>
        </p:txBody>
      </p:sp>
      <p:sp>
        <p:nvSpPr>
          <p:cNvPr id="8" name="Date Placeholder 7"/>
          <p:cNvSpPr>
            <a:spLocks noGrp="1"/>
          </p:cNvSpPr>
          <p:nvPr>
            <p:ph type="dt" sz="half" idx="10"/>
          </p:nvPr>
        </p:nvSpPr>
        <p:spPr/>
        <p:txBody>
          <a:bodyPr/>
          <a:lstStyle/>
          <a:p>
            <a:fld id="{60AD5A2D-FB67-5F4D-8B09-8BEBD39416C8}" type="datetimeFigureOut">
              <a:rPr lang="en-US" smtClean="0"/>
              <a:t>2/19/19</a:t>
            </a:fld>
            <a:endParaRPr lang="en-US"/>
          </a:p>
        </p:txBody>
      </p:sp>
      <p:sp>
        <p:nvSpPr>
          <p:cNvPr id="9" name="Footer Placeholder 8"/>
          <p:cNvSpPr>
            <a:spLocks noGrp="1"/>
          </p:cNvSpPr>
          <p:nvPr>
            <p:ph type="ftr" sz="quarter" idx="11"/>
          </p:nvPr>
        </p:nvSpPr>
        <p:spPr>
          <a:xfrm>
            <a:off x="12596765" y="30510487"/>
            <a:ext cx="21281462" cy="1752600"/>
          </a:xfrm>
        </p:spPr>
        <p:txBody>
          <a:bodyPr/>
          <a:lstStyle/>
          <a:p>
            <a:endParaRPr lang="en-US"/>
          </a:p>
        </p:txBody>
      </p:sp>
      <p:sp>
        <p:nvSpPr>
          <p:cNvPr id="10" name="Slide Number Placeholder 9"/>
          <p:cNvSpPr>
            <a:spLocks noGrp="1"/>
          </p:cNvSpPr>
          <p:nvPr>
            <p:ph type="sldNum" sz="quarter" idx="12"/>
          </p:nvPr>
        </p:nvSpPr>
        <p:spPr/>
        <p:txBody>
          <a:bodyPr/>
          <a:lstStyle/>
          <a:p>
            <a:fld id="{861D050E-987D-164D-A4AF-6805DFF0A3E8}" type="slidenum">
              <a:rPr lang="en-US" smtClean="0"/>
              <a:t>‹#›</a:t>
            </a:fld>
            <a:endParaRPr lang="en-US"/>
          </a:p>
        </p:txBody>
      </p:sp>
    </p:spTree>
    <p:extLst>
      <p:ext uri="{BB962C8B-B14F-4D97-AF65-F5344CB8AC3E}">
        <p14:creationId xmlns:p14="http://schemas.microsoft.com/office/powerpoint/2010/main" val="2244771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7" y="3642969"/>
            <a:ext cx="12396926" cy="25588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10507" y="5394425"/>
            <a:ext cx="10610938" cy="2208567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42537110" y="3642969"/>
            <a:ext cx="1382573" cy="25588570"/>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13929365" y="4147718"/>
            <a:ext cx="26334720" cy="2457907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44875" y="30510487"/>
            <a:ext cx="9875520" cy="1752600"/>
          </a:xfrm>
          <a:prstGeom prst="rect">
            <a:avLst/>
          </a:prstGeom>
        </p:spPr>
        <p:txBody>
          <a:bodyPr vert="horz" lIns="91440" tIns="45720" rIns="91440" bIns="45720" rtlCol="0" anchor="ctr"/>
          <a:lstStyle>
            <a:lvl1pPr algn="l">
              <a:defRPr sz="4800">
                <a:solidFill>
                  <a:schemeClr val="tx1">
                    <a:lumMod val="50000"/>
                    <a:lumOff val="50000"/>
                  </a:schemeClr>
                </a:solidFill>
              </a:defRPr>
            </a:lvl1pPr>
          </a:lstStyle>
          <a:p>
            <a:fld id="{60AD5A2D-FB67-5F4D-8B09-8BEBD39416C8}" type="datetimeFigureOut">
              <a:rPr lang="en-US" smtClean="0"/>
              <a:t>2/19/19</a:t>
            </a:fld>
            <a:endParaRPr lang="en-US"/>
          </a:p>
        </p:txBody>
      </p:sp>
      <p:sp>
        <p:nvSpPr>
          <p:cNvPr id="5" name="Footer Placeholder 4"/>
          <p:cNvSpPr>
            <a:spLocks noGrp="1"/>
          </p:cNvSpPr>
          <p:nvPr>
            <p:ph type="ftr" sz="quarter" idx="3"/>
          </p:nvPr>
        </p:nvSpPr>
        <p:spPr>
          <a:xfrm>
            <a:off x="13929365" y="30510487"/>
            <a:ext cx="21281462" cy="1752600"/>
          </a:xfrm>
          <a:prstGeom prst="rect">
            <a:avLst/>
          </a:prstGeom>
        </p:spPr>
        <p:txBody>
          <a:bodyPr vert="horz" lIns="91440" tIns="45720" rIns="91440" bIns="45720" rtlCol="0" anchor="ctr"/>
          <a:lstStyle>
            <a:lvl1pPr algn="l">
              <a:defRPr sz="48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38282892" y="30510487"/>
            <a:ext cx="5511336" cy="1752600"/>
          </a:xfrm>
          <a:prstGeom prst="rect">
            <a:avLst/>
          </a:prstGeom>
        </p:spPr>
        <p:txBody>
          <a:bodyPr vert="horz" lIns="91440" tIns="45720" rIns="91440" bIns="45720" rtlCol="0" anchor="ctr"/>
          <a:lstStyle>
            <a:lvl1pPr algn="r">
              <a:defRPr sz="5280" b="1">
                <a:solidFill>
                  <a:schemeClr val="accent1"/>
                </a:solidFill>
              </a:defRPr>
            </a:lvl1pPr>
          </a:lstStyle>
          <a:p>
            <a:fld id="{861D050E-987D-164D-A4AF-6805DFF0A3E8}" type="slidenum">
              <a:rPr lang="en-US" smtClean="0"/>
              <a:t>‹#›</a:t>
            </a:fld>
            <a:endParaRPr lang="en-US"/>
          </a:p>
        </p:txBody>
      </p:sp>
    </p:spTree>
    <p:extLst>
      <p:ext uri="{BB962C8B-B14F-4D97-AF65-F5344CB8AC3E}">
        <p14:creationId xmlns:p14="http://schemas.microsoft.com/office/powerpoint/2010/main" val="3381161202"/>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4389120" rtl="0" eaLnBrk="1" latinLnBrk="0" hangingPunct="1">
        <a:lnSpc>
          <a:spcPct val="90000"/>
        </a:lnSpc>
        <a:spcBef>
          <a:spcPct val="0"/>
        </a:spcBef>
        <a:buNone/>
        <a:defRPr sz="14400" kern="1200" spc="-288" baseline="0">
          <a:solidFill>
            <a:srgbClr val="FFFFFF"/>
          </a:solidFill>
          <a:latin typeface="+mj-lt"/>
          <a:ea typeface="+mj-ea"/>
          <a:cs typeface="+mj-cs"/>
        </a:defRPr>
      </a:lvl1pPr>
    </p:titleStyle>
    <p:bodyStyle>
      <a:lvl1pPr marL="877824" indent="-877824" algn="l" defTabSz="4389120" rtl="0" eaLnBrk="1" latinLnBrk="0" hangingPunct="1">
        <a:lnSpc>
          <a:spcPct val="90000"/>
        </a:lnSpc>
        <a:spcBef>
          <a:spcPts val="5760"/>
        </a:spcBef>
        <a:buClr>
          <a:schemeClr val="accent1"/>
        </a:buClr>
        <a:buFont typeface="Wingdings 2" pitchFamily="18" charset="2"/>
        <a:buChar char=""/>
        <a:defRPr sz="9120" kern="1200">
          <a:solidFill>
            <a:schemeClr val="tx1">
              <a:lumMod val="65000"/>
              <a:lumOff val="35000"/>
            </a:schemeClr>
          </a:solidFill>
          <a:latin typeface="+mn-lt"/>
          <a:ea typeface="+mn-ea"/>
          <a:cs typeface="+mn-cs"/>
        </a:defRPr>
      </a:lvl1pPr>
      <a:lvl2pPr marL="3291840" indent="-877824" algn="l" defTabSz="4389120" rtl="0" eaLnBrk="1" latinLnBrk="0" hangingPunct="1">
        <a:lnSpc>
          <a:spcPct val="90000"/>
        </a:lnSpc>
        <a:spcBef>
          <a:spcPts val="1200"/>
        </a:spcBef>
        <a:spcAft>
          <a:spcPts val="1200"/>
        </a:spcAft>
        <a:buClr>
          <a:schemeClr val="accent1"/>
        </a:buClr>
        <a:buFont typeface="Wingdings 2" pitchFamily="18" charset="2"/>
        <a:buChar char=""/>
        <a:defRPr sz="8160" kern="1200">
          <a:solidFill>
            <a:schemeClr val="tx1">
              <a:lumMod val="65000"/>
              <a:lumOff val="35000"/>
            </a:schemeClr>
          </a:solidFill>
          <a:latin typeface="+mn-lt"/>
          <a:ea typeface="+mn-ea"/>
          <a:cs typeface="+mn-cs"/>
        </a:defRPr>
      </a:lvl2pPr>
      <a:lvl3pPr marL="5486400" indent="-877824" algn="l" defTabSz="4389120" rtl="0" eaLnBrk="1" latinLnBrk="0" hangingPunct="1">
        <a:lnSpc>
          <a:spcPct val="90000"/>
        </a:lnSpc>
        <a:spcBef>
          <a:spcPts val="1200"/>
        </a:spcBef>
        <a:spcAft>
          <a:spcPts val="1200"/>
        </a:spcAft>
        <a:buClr>
          <a:schemeClr val="accent1"/>
        </a:buClr>
        <a:buFont typeface="Wingdings 2" pitchFamily="18" charset="2"/>
        <a:buChar char=""/>
        <a:defRPr sz="7200" kern="1200">
          <a:solidFill>
            <a:schemeClr val="tx1">
              <a:lumMod val="65000"/>
              <a:lumOff val="35000"/>
            </a:schemeClr>
          </a:solidFill>
          <a:latin typeface="+mn-lt"/>
          <a:ea typeface="+mn-ea"/>
          <a:cs typeface="+mn-cs"/>
        </a:defRPr>
      </a:lvl3pPr>
      <a:lvl4pPr marL="7680960" indent="-877824" algn="l" defTabSz="4389120" rtl="0" eaLnBrk="1" latinLnBrk="0" hangingPunct="1">
        <a:lnSpc>
          <a:spcPct val="90000"/>
        </a:lnSpc>
        <a:spcBef>
          <a:spcPts val="1200"/>
        </a:spcBef>
        <a:spcAft>
          <a:spcPts val="1200"/>
        </a:spcAft>
        <a:buClr>
          <a:schemeClr val="accent1"/>
        </a:buClr>
        <a:buFont typeface="Wingdings 2" pitchFamily="18" charset="2"/>
        <a:buChar char=""/>
        <a:defRPr sz="6240" kern="1200">
          <a:solidFill>
            <a:schemeClr val="tx1">
              <a:lumMod val="65000"/>
              <a:lumOff val="35000"/>
            </a:schemeClr>
          </a:solidFill>
          <a:latin typeface="+mn-lt"/>
          <a:ea typeface="+mn-ea"/>
          <a:cs typeface="+mn-cs"/>
        </a:defRPr>
      </a:lvl4pPr>
      <a:lvl5pPr marL="9875520" indent="-877824" algn="l" defTabSz="4389120" rtl="0" eaLnBrk="1" latinLnBrk="0" hangingPunct="1">
        <a:lnSpc>
          <a:spcPct val="90000"/>
        </a:lnSpc>
        <a:spcBef>
          <a:spcPts val="1200"/>
        </a:spcBef>
        <a:spcAft>
          <a:spcPts val="1200"/>
        </a:spcAft>
        <a:buClr>
          <a:schemeClr val="accent1"/>
        </a:buClr>
        <a:buFont typeface="Wingdings 2" pitchFamily="18" charset="2"/>
        <a:buChar char=""/>
        <a:defRPr sz="6240" kern="1200">
          <a:solidFill>
            <a:schemeClr val="tx1">
              <a:lumMod val="65000"/>
              <a:lumOff val="35000"/>
            </a:schemeClr>
          </a:solidFill>
          <a:latin typeface="+mn-lt"/>
          <a:ea typeface="+mn-ea"/>
          <a:cs typeface="+mn-cs"/>
        </a:defRPr>
      </a:lvl5pPr>
      <a:lvl6pPr marL="12070080" indent="-1097280" algn="l" defTabSz="4389120" rtl="0" eaLnBrk="1" latinLnBrk="0" hangingPunct="1">
        <a:lnSpc>
          <a:spcPct val="90000"/>
        </a:lnSpc>
        <a:spcBef>
          <a:spcPts val="1200"/>
        </a:spcBef>
        <a:spcAft>
          <a:spcPts val="1200"/>
        </a:spcAft>
        <a:buClr>
          <a:schemeClr val="accent1"/>
        </a:buClr>
        <a:buFont typeface="Wingdings 2" pitchFamily="18" charset="2"/>
        <a:buChar char=""/>
        <a:defRPr sz="6240" kern="1200">
          <a:solidFill>
            <a:schemeClr val="tx1">
              <a:lumMod val="65000"/>
              <a:lumOff val="35000"/>
            </a:schemeClr>
          </a:solidFill>
          <a:latin typeface="+mn-lt"/>
          <a:ea typeface="+mn-ea"/>
          <a:cs typeface="+mn-cs"/>
        </a:defRPr>
      </a:lvl6pPr>
      <a:lvl7pPr marL="14264640" indent="-1097280" algn="l" defTabSz="4389120" rtl="0" eaLnBrk="1" latinLnBrk="0" hangingPunct="1">
        <a:lnSpc>
          <a:spcPct val="90000"/>
        </a:lnSpc>
        <a:spcBef>
          <a:spcPts val="1200"/>
        </a:spcBef>
        <a:spcAft>
          <a:spcPts val="1200"/>
        </a:spcAft>
        <a:buClr>
          <a:schemeClr val="accent1"/>
        </a:buClr>
        <a:buFont typeface="Wingdings 2" pitchFamily="18" charset="2"/>
        <a:buChar char=""/>
        <a:defRPr sz="6240" kern="1200">
          <a:solidFill>
            <a:schemeClr val="tx1">
              <a:lumMod val="65000"/>
              <a:lumOff val="35000"/>
            </a:schemeClr>
          </a:solidFill>
          <a:latin typeface="+mn-lt"/>
          <a:ea typeface="+mn-ea"/>
          <a:cs typeface="+mn-cs"/>
        </a:defRPr>
      </a:lvl7pPr>
      <a:lvl8pPr marL="16459200" indent="-1097280" algn="l" defTabSz="4389120" rtl="0" eaLnBrk="1" latinLnBrk="0" hangingPunct="1">
        <a:lnSpc>
          <a:spcPct val="90000"/>
        </a:lnSpc>
        <a:spcBef>
          <a:spcPts val="1200"/>
        </a:spcBef>
        <a:spcAft>
          <a:spcPts val="1200"/>
        </a:spcAft>
        <a:buClr>
          <a:schemeClr val="accent1"/>
        </a:buClr>
        <a:buFont typeface="Wingdings 2" pitchFamily="18" charset="2"/>
        <a:buChar char=""/>
        <a:defRPr sz="6240" kern="1200">
          <a:solidFill>
            <a:schemeClr val="tx1">
              <a:lumMod val="65000"/>
              <a:lumOff val="35000"/>
            </a:schemeClr>
          </a:solidFill>
          <a:latin typeface="+mn-lt"/>
          <a:ea typeface="+mn-ea"/>
          <a:cs typeface="+mn-cs"/>
        </a:defRPr>
      </a:lvl8pPr>
      <a:lvl9pPr marL="18653760" indent="-1097280" algn="l" defTabSz="4389120" rtl="0" eaLnBrk="1" latinLnBrk="0" hangingPunct="1">
        <a:lnSpc>
          <a:spcPct val="90000"/>
        </a:lnSpc>
        <a:spcBef>
          <a:spcPts val="1200"/>
        </a:spcBef>
        <a:spcAft>
          <a:spcPts val="1200"/>
        </a:spcAft>
        <a:buClr>
          <a:schemeClr val="accent1"/>
        </a:buClr>
        <a:buFont typeface="Wingdings 2" pitchFamily="18" charset="2"/>
        <a:buChar char=""/>
        <a:defRPr sz="6240" kern="1200">
          <a:solidFill>
            <a:schemeClr val="tx1">
              <a:lumMod val="65000"/>
              <a:lumOff val="35000"/>
            </a:schemeClr>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image" Target="../media/image12.emf"/><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tiff"/><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alpha val="95000"/>
          </a:schemeClr>
        </a:solidFill>
        <a:effectLst/>
      </p:bgPr>
    </p:bg>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E7713082-FF20-7B40-85C1-28B87626245C}"/>
              </a:ext>
            </a:extLst>
          </p:cNvPr>
          <p:cNvSpPr txBox="1"/>
          <p:nvPr/>
        </p:nvSpPr>
        <p:spPr>
          <a:xfrm>
            <a:off x="5593976" y="1021975"/>
            <a:ext cx="32703247" cy="2492990"/>
          </a:xfrm>
          <a:prstGeom prst="rect">
            <a:avLst/>
          </a:prstGeom>
          <a:solidFill>
            <a:schemeClr val="bg1"/>
          </a:solidFill>
          <a:ln>
            <a:solidFill>
              <a:schemeClr val="tx1"/>
            </a:solidFill>
          </a:ln>
        </p:spPr>
        <p:txBody>
          <a:bodyPr wrap="square" rtlCol="0">
            <a:spAutoFit/>
          </a:bodyPr>
          <a:lstStyle/>
          <a:p>
            <a:pPr algn="ctr"/>
            <a:r>
              <a:rPr lang="en-US" sz="10000" dirty="0">
                <a:latin typeface="Cambria" panose="02040503050406030204" pitchFamily="18" charset="0"/>
                <a:cs typeface="Calibri" panose="020F0502020204030204" pitchFamily="34" charset="0"/>
              </a:rPr>
              <a:t>The Cost of CpG Mutations in Viruses</a:t>
            </a:r>
          </a:p>
          <a:p>
            <a:pPr algn="ctr"/>
            <a:r>
              <a:rPr lang="en-US" sz="5600" dirty="0">
                <a:latin typeface="Cambria" panose="02040503050406030204" pitchFamily="18" charset="0"/>
                <a:cs typeface="Calibri" panose="020F0502020204030204" pitchFamily="34" charset="0"/>
              </a:rPr>
              <a:t>Victoria  Caudill, Jasmeen Kaur, Sarina Qin, Ryan Winstead, Geo Pineda, </a:t>
            </a:r>
            <a:r>
              <a:rPr lang="en-US" sz="5600" dirty="0" err="1">
                <a:latin typeface="Cambria" panose="02040503050406030204" pitchFamily="18" charset="0"/>
                <a:cs typeface="Calibri" panose="020F0502020204030204" pitchFamily="34" charset="0"/>
              </a:rPr>
              <a:t>Pleuni</a:t>
            </a:r>
            <a:r>
              <a:rPr lang="en-US" sz="5600" dirty="0">
                <a:latin typeface="Cambria" panose="02040503050406030204" pitchFamily="18" charset="0"/>
                <a:cs typeface="Calibri" panose="020F0502020204030204" pitchFamily="34" charset="0"/>
              </a:rPr>
              <a:t> Pennings PhD.</a:t>
            </a:r>
          </a:p>
        </p:txBody>
      </p:sp>
      <p:grpSp>
        <p:nvGrpSpPr>
          <p:cNvPr id="39" name="Group 38">
            <a:extLst>
              <a:ext uri="{FF2B5EF4-FFF2-40B4-BE49-F238E27FC236}">
                <a16:creationId xmlns:a16="http://schemas.microsoft.com/office/drawing/2014/main" id="{D53D3D33-5D6B-CA44-B9D4-2B29829E789C}"/>
              </a:ext>
            </a:extLst>
          </p:cNvPr>
          <p:cNvGrpSpPr/>
          <p:nvPr/>
        </p:nvGrpSpPr>
        <p:grpSpPr>
          <a:xfrm>
            <a:off x="753034" y="4076628"/>
            <a:ext cx="10087168" cy="9935455"/>
            <a:chOff x="776653" y="5108717"/>
            <a:chExt cx="9856212" cy="9575887"/>
          </a:xfrm>
        </p:grpSpPr>
        <p:sp>
          <p:nvSpPr>
            <p:cNvPr id="23" name="TextBox 22">
              <a:extLst>
                <a:ext uri="{FF2B5EF4-FFF2-40B4-BE49-F238E27FC236}">
                  <a16:creationId xmlns:a16="http://schemas.microsoft.com/office/drawing/2014/main" id="{DC59014E-6D3F-AB42-AF57-DB7FAE54A058}"/>
                </a:ext>
              </a:extLst>
            </p:cNvPr>
            <p:cNvSpPr txBox="1"/>
            <p:nvPr/>
          </p:nvSpPr>
          <p:spPr>
            <a:xfrm>
              <a:off x="776654" y="5926427"/>
              <a:ext cx="9856211" cy="8758177"/>
            </a:xfrm>
            <a:prstGeom prst="rect">
              <a:avLst/>
            </a:prstGeom>
            <a:solidFill>
              <a:schemeClr val="bg1"/>
            </a:solidFill>
            <a:ln>
              <a:solidFill>
                <a:schemeClr val="tx1"/>
              </a:solidFill>
            </a:ln>
          </p:spPr>
          <p:txBody>
            <a:bodyPr wrap="square" lIns="457200" tIns="274320" rIns="457200" bIns="274320" rtlCol="0">
              <a:spAutoFit/>
            </a:bodyPr>
            <a:lstStyle/>
            <a:p>
              <a:r>
                <a:rPr lang="en-US" sz="3200" dirty="0">
                  <a:latin typeface="Cambria" panose="02040503050406030204" pitchFamily="18" charset="0"/>
                </a:rPr>
                <a:t>	Mutations can occur throughout the virus genome and may be beneficial or deleterious. Transition mutations switch a purine for a purine (A,G) or a pyrimidine for a pyrimidine (T,C). We are interested in mutations that yield a C next to a G producing CpG sites. It has been known for a long time that viruses have a lower occurrence of CpG sites. Previous HIV studies suggest CpG forming mutations have a negative effect on fitness when compared to other transition mutations; possibly due to suppression. To determine if this is the case in other viruses, we analyzed the cost of CpG forming mutations across various strains, subtypes, and genes. Our results support that CpG sites are costly for most viruses. By understanding the cost of CpG sites, we can obtain further insights into the evolution and adaptation of viruses. </a:t>
              </a:r>
            </a:p>
          </p:txBody>
        </p:sp>
        <p:sp>
          <p:nvSpPr>
            <p:cNvPr id="31" name="TextBox 30">
              <a:extLst>
                <a:ext uri="{FF2B5EF4-FFF2-40B4-BE49-F238E27FC236}">
                  <a16:creationId xmlns:a16="http://schemas.microsoft.com/office/drawing/2014/main" id="{EC5D86A7-9EBB-D84D-9631-EF7FDAE051A9}"/>
                </a:ext>
              </a:extLst>
            </p:cNvPr>
            <p:cNvSpPr txBox="1"/>
            <p:nvPr/>
          </p:nvSpPr>
          <p:spPr>
            <a:xfrm>
              <a:off x="776653" y="5108717"/>
              <a:ext cx="9856211" cy="854427"/>
            </a:xfrm>
            <a:prstGeom prst="rect">
              <a:avLst/>
            </a:prstGeom>
            <a:solidFill>
              <a:schemeClr val="bg1">
                <a:lumMod val="85000"/>
              </a:schemeClr>
            </a:solidFill>
            <a:ln>
              <a:solidFill>
                <a:schemeClr val="tx1"/>
              </a:solidFill>
            </a:ln>
          </p:spPr>
          <p:txBody>
            <a:bodyPr wrap="square" rtlCol="0">
              <a:spAutoFit/>
            </a:bodyPr>
            <a:lstStyle/>
            <a:p>
              <a:pPr algn="ctr"/>
              <a:r>
                <a:rPr lang="en-US" sz="5000" b="1" dirty="0">
                  <a:latin typeface="Cambria" panose="02040503050406030204" pitchFamily="18" charset="0"/>
                </a:rPr>
                <a:t>Abstract</a:t>
              </a:r>
            </a:p>
          </p:txBody>
        </p:sp>
      </p:grpSp>
      <p:grpSp>
        <p:nvGrpSpPr>
          <p:cNvPr id="49" name="Group 48">
            <a:extLst>
              <a:ext uri="{FF2B5EF4-FFF2-40B4-BE49-F238E27FC236}">
                <a16:creationId xmlns:a16="http://schemas.microsoft.com/office/drawing/2014/main" id="{15D2817D-B69D-7F45-8A93-7047937CD5EC}"/>
              </a:ext>
            </a:extLst>
          </p:cNvPr>
          <p:cNvGrpSpPr/>
          <p:nvPr/>
        </p:nvGrpSpPr>
        <p:grpSpPr>
          <a:xfrm>
            <a:off x="33025973" y="20878133"/>
            <a:ext cx="10112192" cy="6017032"/>
            <a:chOff x="33025973" y="18089211"/>
            <a:chExt cx="10112192" cy="6017032"/>
          </a:xfrm>
        </p:grpSpPr>
        <p:sp>
          <p:nvSpPr>
            <p:cNvPr id="27" name="TextBox 26">
              <a:extLst>
                <a:ext uri="{FF2B5EF4-FFF2-40B4-BE49-F238E27FC236}">
                  <a16:creationId xmlns:a16="http://schemas.microsoft.com/office/drawing/2014/main" id="{AB3B3B9D-139D-7647-B7B8-4777B2919009}"/>
                </a:ext>
              </a:extLst>
            </p:cNvPr>
            <p:cNvSpPr txBox="1"/>
            <p:nvPr/>
          </p:nvSpPr>
          <p:spPr>
            <a:xfrm>
              <a:off x="33025975" y="18950986"/>
              <a:ext cx="10112190" cy="5155257"/>
            </a:xfrm>
            <a:prstGeom prst="rect">
              <a:avLst/>
            </a:prstGeom>
            <a:solidFill>
              <a:schemeClr val="bg1"/>
            </a:solidFill>
            <a:ln>
              <a:solidFill>
                <a:schemeClr val="tx1"/>
              </a:solidFill>
            </a:ln>
          </p:spPr>
          <p:txBody>
            <a:bodyPr wrap="square" lIns="457200" tIns="274320" rIns="457200" bIns="274320" rtlCol="0">
              <a:spAutoFit/>
            </a:bodyPr>
            <a:lstStyle/>
            <a:p>
              <a:r>
                <a:rPr lang="en-US" sz="1300" dirty="0">
                  <a:latin typeface="Cambria" panose="02040503050406030204" pitchFamily="18" charset="0"/>
                </a:rPr>
                <a:t>1.Cuevas, J. M., Geller, R., </a:t>
              </a:r>
              <a:r>
                <a:rPr lang="en-US" sz="1300" dirty="0" err="1">
                  <a:latin typeface="Cambria" panose="02040503050406030204" pitchFamily="18" charset="0"/>
                </a:rPr>
                <a:t>Garijo</a:t>
              </a:r>
              <a:r>
                <a:rPr lang="en-US" sz="1300" dirty="0">
                  <a:latin typeface="Cambria" panose="02040503050406030204" pitchFamily="18" charset="0"/>
                </a:rPr>
                <a:t>, R., Lopez-</a:t>
              </a:r>
              <a:r>
                <a:rPr lang="en-US" sz="1300" dirty="0" err="1">
                  <a:latin typeface="Cambria" panose="02040503050406030204" pitchFamily="18" charset="0"/>
                </a:rPr>
                <a:t>Aldeguer</a:t>
              </a:r>
              <a:r>
                <a:rPr lang="en-US" sz="1300" dirty="0">
                  <a:latin typeface="Cambria" panose="02040503050406030204" pitchFamily="18" charset="0"/>
                </a:rPr>
                <a:t>, J. &amp; </a:t>
              </a:r>
              <a:r>
                <a:rPr lang="en-US" sz="1300" dirty="0" err="1">
                  <a:latin typeface="Cambria" panose="02040503050406030204" pitchFamily="18" charset="0"/>
                </a:rPr>
                <a:t>Sanjuan</a:t>
              </a:r>
              <a:r>
                <a:rPr lang="en-US" sz="1300" dirty="0">
                  <a:latin typeface="Cambria" panose="02040503050406030204" pitchFamily="18" charset="0"/>
                </a:rPr>
                <a:t>, R. Extremely High Mutation Rate of HIV-1 In </a:t>
              </a:r>
              <a:r>
                <a:rPr lang="en-US" sz="1300" dirty="0" err="1">
                  <a:latin typeface="Cambria" panose="02040503050406030204" pitchFamily="18" charset="0"/>
                </a:rPr>
                <a:t>Vivo.PLoS</a:t>
              </a:r>
              <a:r>
                <a:rPr lang="en-US" sz="1300" dirty="0">
                  <a:latin typeface="Cambria" panose="02040503050406030204" pitchFamily="18" charset="0"/>
                </a:rPr>
                <a:t> Biol.13, e1002251 (2015).</a:t>
              </a:r>
            </a:p>
            <a:p>
              <a:r>
                <a:rPr lang="en-US" sz="1300" dirty="0">
                  <a:latin typeface="Cambria" panose="02040503050406030204" pitchFamily="18" charset="0"/>
                </a:rPr>
                <a:t>2.Regoes, R. R., </a:t>
              </a:r>
              <a:r>
                <a:rPr lang="en-US" sz="1300" dirty="0" err="1">
                  <a:latin typeface="Cambria" panose="02040503050406030204" pitchFamily="18" charset="0"/>
                </a:rPr>
                <a:t>Bons</a:t>
              </a:r>
              <a:r>
                <a:rPr lang="en-US" sz="1300" dirty="0">
                  <a:latin typeface="Cambria" panose="02040503050406030204" pitchFamily="18" charset="0"/>
                </a:rPr>
                <a:t>, E. &amp; </a:t>
              </a:r>
              <a:r>
                <a:rPr lang="en-US" sz="1300" dirty="0" err="1">
                  <a:latin typeface="Cambria" panose="02040503050406030204" pitchFamily="18" charset="0"/>
                </a:rPr>
                <a:t>Bertels</a:t>
              </a:r>
              <a:r>
                <a:rPr lang="en-US" sz="1300" dirty="0">
                  <a:latin typeface="Cambria" panose="02040503050406030204" pitchFamily="18" charset="0"/>
                </a:rPr>
                <a:t>, F. Estimating the mutational fitness effects distribution during early HIV </a:t>
              </a:r>
              <a:r>
                <a:rPr lang="en-US" sz="1300" dirty="0" err="1">
                  <a:latin typeface="Cambria" panose="02040503050406030204" pitchFamily="18" charset="0"/>
                </a:rPr>
                <a:t>infection.Virus</a:t>
              </a:r>
              <a:r>
                <a:rPr lang="en-US" sz="1300" dirty="0">
                  <a:latin typeface="Cambria" panose="02040503050406030204" pitchFamily="18" charset="0"/>
                </a:rPr>
                <a:t> Evol.4, DOI: 10.1093/</a:t>
              </a:r>
              <a:r>
                <a:rPr lang="en-US" sz="1300" dirty="0" err="1">
                  <a:latin typeface="Cambria" panose="02040503050406030204" pitchFamily="18" charset="0"/>
                </a:rPr>
                <a:t>ve</a:t>
              </a:r>
              <a:r>
                <a:rPr lang="en-US" sz="1300" dirty="0">
                  <a:latin typeface="Cambria" panose="02040503050406030204" pitchFamily="18" charset="0"/>
                </a:rPr>
                <a:t>/vey029 (2018). 3.Sanjuán, R., Moya, A. &amp; Elena, S. F. The distribution of fitness effects caused by single-nucleotide substitutions in an </a:t>
              </a:r>
              <a:r>
                <a:rPr lang="en-US" sz="1300" dirty="0" err="1">
                  <a:latin typeface="Cambria" panose="02040503050406030204" pitchFamily="18" charset="0"/>
                </a:rPr>
                <a:t>rnavirus.Proc</a:t>
              </a:r>
              <a:r>
                <a:rPr lang="en-US" sz="1300" dirty="0">
                  <a:latin typeface="Cambria" panose="02040503050406030204" pitchFamily="18" charset="0"/>
                </a:rPr>
                <a:t>. Natl. Acad. Sci.101, 8396–8401, DOI: 10.1073/pnas.0400146101 (2004). https://</a:t>
              </a:r>
              <a:r>
                <a:rPr lang="en-US" sz="1300" dirty="0" err="1">
                  <a:latin typeface="Cambria" panose="02040503050406030204" pitchFamily="18" charset="0"/>
                </a:rPr>
                <a:t>www.pnas.org</a:t>
              </a:r>
              <a:r>
                <a:rPr lang="en-US" sz="1300" dirty="0">
                  <a:latin typeface="Cambria" panose="02040503050406030204" pitchFamily="18" charset="0"/>
                </a:rPr>
                <a:t>/content/101/</a:t>
              </a:r>
            </a:p>
            <a:p>
              <a:r>
                <a:rPr lang="en-US" sz="1300" dirty="0">
                  <a:latin typeface="Cambria" panose="02040503050406030204" pitchFamily="18" charset="0"/>
                </a:rPr>
                <a:t>22/8396.full.pdf.</a:t>
              </a:r>
            </a:p>
            <a:p>
              <a:r>
                <a:rPr lang="en-US" sz="1300" dirty="0">
                  <a:latin typeface="Cambria" panose="02040503050406030204" pitchFamily="18" charset="0"/>
                </a:rPr>
                <a:t>4.Duffy, S. Why are </a:t>
              </a:r>
              <a:r>
                <a:rPr lang="en-US" sz="1300" dirty="0" err="1">
                  <a:latin typeface="Cambria" panose="02040503050406030204" pitchFamily="18" charset="0"/>
                </a:rPr>
                <a:t>rna</a:t>
              </a:r>
              <a:r>
                <a:rPr lang="en-US" sz="1300" dirty="0">
                  <a:latin typeface="Cambria" panose="02040503050406030204" pitchFamily="18" charset="0"/>
                </a:rPr>
                <a:t> virus mutation rates so damn </a:t>
              </a:r>
              <a:r>
                <a:rPr lang="en-US" sz="1300" dirty="0" err="1">
                  <a:latin typeface="Cambria" panose="02040503050406030204" pitchFamily="18" charset="0"/>
                </a:rPr>
                <a:t>high?PLOS</a:t>
              </a:r>
              <a:r>
                <a:rPr lang="en-US" sz="1300" dirty="0">
                  <a:latin typeface="Cambria" panose="02040503050406030204" pitchFamily="18" charset="0"/>
                </a:rPr>
                <a:t> Biol.16, 1–6, DOI: 10.1371/journal.pbio.3000003 (2018).</a:t>
              </a:r>
            </a:p>
            <a:p>
              <a:r>
                <a:rPr lang="en-US" sz="1300" dirty="0">
                  <a:latin typeface="Cambria" panose="02040503050406030204" pitchFamily="18" charset="0"/>
                </a:rPr>
                <a:t>5.Karlin, S. &amp; </a:t>
              </a:r>
              <a:r>
                <a:rPr lang="en-US" sz="1300" dirty="0" err="1">
                  <a:latin typeface="Cambria" panose="02040503050406030204" pitchFamily="18" charset="0"/>
                </a:rPr>
                <a:t>Cardon</a:t>
              </a:r>
              <a:r>
                <a:rPr lang="en-US" sz="1300" dirty="0">
                  <a:latin typeface="Cambria" panose="02040503050406030204" pitchFamily="18" charset="0"/>
                </a:rPr>
                <a:t>, L. R. Computational </a:t>
              </a:r>
              <a:r>
                <a:rPr lang="en-US" sz="1300" dirty="0" err="1">
                  <a:latin typeface="Cambria" panose="02040503050406030204" pitchFamily="18" charset="0"/>
                </a:rPr>
                <a:t>dna</a:t>
              </a:r>
              <a:r>
                <a:rPr lang="en-US" sz="1300" dirty="0">
                  <a:latin typeface="Cambria" panose="02040503050406030204" pitchFamily="18" charset="0"/>
                </a:rPr>
                <a:t> sequence analysis.</a:t>
              </a:r>
            </a:p>
            <a:p>
              <a:r>
                <a:rPr lang="en-US" sz="1300" dirty="0" err="1">
                  <a:latin typeface="Cambria" panose="02040503050406030204" pitchFamily="18" charset="0"/>
                </a:rPr>
                <a:t>Annu</a:t>
              </a:r>
              <a:r>
                <a:rPr lang="en-US" sz="1300" dirty="0">
                  <a:latin typeface="Cambria" panose="02040503050406030204" pitchFamily="18" charset="0"/>
                </a:rPr>
                <a:t>. Rev. Microbiol.48, 619–654, DOI: 10.1146/annurev.mi.48.100194.003155 (1994). PMID: 7826021, https://</a:t>
              </a:r>
              <a:r>
                <a:rPr lang="en-US" sz="1300" dirty="0" err="1">
                  <a:latin typeface="Cambria" panose="02040503050406030204" pitchFamily="18" charset="0"/>
                </a:rPr>
                <a:t>doi.org</a:t>
              </a:r>
              <a:r>
                <a:rPr lang="en-US" sz="1300" dirty="0">
                  <a:latin typeface="Cambria" panose="02040503050406030204" pitchFamily="18" charset="0"/>
                </a:rPr>
                <a:t>/10.1146/annurev.mi.48.100194.003155.</a:t>
              </a:r>
            </a:p>
            <a:p>
              <a:r>
                <a:rPr lang="en-US" sz="1300" dirty="0">
                  <a:latin typeface="Cambria" panose="02040503050406030204" pitchFamily="18" charset="0"/>
                </a:rPr>
                <a:t>6.Takata, M. </a:t>
              </a:r>
              <a:r>
                <a:rPr lang="en-US" sz="1300" dirty="0" err="1">
                  <a:latin typeface="Cambria" panose="02040503050406030204" pitchFamily="18" charset="0"/>
                </a:rPr>
                <a:t>A.et</a:t>
              </a:r>
              <a:r>
                <a:rPr lang="en-US" sz="1300" dirty="0">
                  <a:latin typeface="Cambria" panose="02040503050406030204" pitchFamily="18" charset="0"/>
                </a:rPr>
                <a:t> </a:t>
              </a:r>
              <a:r>
                <a:rPr lang="en-US" sz="1300" dirty="0" err="1">
                  <a:latin typeface="Cambria" panose="02040503050406030204" pitchFamily="18" charset="0"/>
                </a:rPr>
                <a:t>al.CG</a:t>
              </a:r>
              <a:r>
                <a:rPr lang="en-US" sz="1300" dirty="0">
                  <a:latin typeface="Cambria" panose="02040503050406030204" pitchFamily="18" charset="0"/>
                </a:rPr>
                <a:t> dinucleotide suppression enables antiviral </a:t>
              </a:r>
              <a:r>
                <a:rPr lang="en-US" sz="1300" dirty="0" err="1">
                  <a:latin typeface="Cambria" panose="02040503050406030204" pitchFamily="18" charset="0"/>
                </a:rPr>
                <a:t>defence</a:t>
              </a:r>
              <a:r>
                <a:rPr lang="en-US" sz="1300" dirty="0">
                  <a:latin typeface="Cambria" panose="02040503050406030204" pitchFamily="18" charset="0"/>
                </a:rPr>
                <a:t> targeting non-self RNA.Nature550, 124–127(2017).</a:t>
              </a:r>
            </a:p>
            <a:p>
              <a:r>
                <a:rPr lang="en-US" sz="1300" dirty="0">
                  <a:latin typeface="Cambria" panose="02040503050406030204" pitchFamily="18" charset="0"/>
                </a:rPr>
                <a:t>7.Takeshita, </a:t>
              </a:r>
              <a:r>
                <a:rPr lang="en-US" sz="1300" dirty="0" err="1">
                  <a:latin typeface="Cambria" panose="02040503050406030204" pitchFamily="18" charset="0"/>
                </a:rPr>
                <a:t>F.et</a:t>
              </a:r>
              <a:r>
                <a:rPr lang="en-US" sz="1300" dirty="0">
                  <a:latin typeface="Cambria" panose="02040503050406030204" pitchFamily="18" charset="0"/>
                </a:rPr>
                <a:t> </a:t>
              </a:r>
              <a:r>
                <a:rPr lang="en-US" sz="1300" dirty="0" err="1">
                  <a:latin typeface="Cambria" panose="02040503050406030204" pitchFamily="18" charset="0"/>
                </a:rPr>
                <a:t>al.Cutting</a:t>
              </a:r>
              <a:r>
                <a:rPr lang="en-US" sz="1300" dirty="0">
                  <a:latin typeface="Cambria" panose="02040503050406030204" pitchFamily="18" charset="0"/>
                </a:rPr>
                <a:t> edge: Role of toll-like receptor 9 in </a:t>
              </a:r>
              <a:r>
                <a:rPr lang="en-US" sz="1300" dirty="0" err="1">
                  <a:latin typeface="Cambria" panose="02040503050406030204" pitchFamily="18" charset="0"/>
                </a:rPr>
                <a:t>cpg</a:t>
              </a:r>
              <a:r>
                <a:rPr lang="en-US" sz="1300" dirty="0">
                  <a:latin typeface="Cambria" panose="02040503050406030204" pitchFamily="18" charset="0"/>
                </a:rPr>
                <a:t> </a:t>
              </a:r>
              <a:r>
                <a:rPr lang="en-US" sz="1300" dirty="0" err="1">
                  <a:latin typeface="Cambria" panose="02040503050406030204" pitchFamily="18" charset="0"/>
                </a:rPr>
                <a:t>dna</a:t>
              </a:r>
              <a:r>
                <a:rPr lang="en-US" sz="1300" dirty="0">
                  <a:latin typeface="Cambria" panose="02040503050406030204" pitchFamily="18" charset="0"/>
                </a:rPr>
                <a:t>-induced activation of human </a:t>
              </a:r>
              <a:r>
                <a:rPr lang="en-US" sz="1300" dirty="0" err="1">
                  <a:latin typeface="Cambria" panose="02040503050406030204" pitchFamily="18" charset="0"/>
                </a:rPr>
                <a:t>cells.The</a:t>
              </a:r>
              <a:r>
                <a:rPr lang="en-US" sz="1300" dirty="0">
                  <a:latin typeface="Cambria" panose="02040503050406030204" pitchFamily="18" charset="0"/>
                </a:rPr>
                <a:t> J. Immunol.167</a:t>
              </a:r>
            </a:p>
            <a:p>
              <a:r>
                <a:rPr lang="en-US" sz="1300" dirty="0">
                  <a:latin typeface="Cambria" panose="02040503050406030204" pitchFamily="18" charset="0"/>
                </a:rPr>
                <a:t>, 3555–3558, DOI: 10.4049/jimmunol.167.7.3555 (2001). http://</a:t>
              </a:r>
              <a:r>
                <a:rPr lang="en-US" sz="1300" dirty="0" err="1">
                  <a:latin typeface="Cambria" panose="02040503050406030204" pitchFamily="18" charset="0"/>
                </a:rPr>
                <a:t>www.jimmunol.org</a:t>
              </a:r>
              <a:r>
                <a:rPr lang="en-US" sz="1300" dirty="0">
                  <a:latin typeface="Cambria" panose="02040503050406030204" pitchFamily="18" charset="0"/>
                </a:rPr>
                <a:t>/content/167/7/3555.full.pdf.</a:t>
              </a:r>
            </a:p>
            <a:p>
              <a:r>
                <a:rPr lang="en-US" sz="1300" dirty="0">
                  <a:latin typeface="Cambria" panose="02040503050406030204" pitchFamily="18" charset="0"/>
                </a:rPr>
                <a:t>8.Theys, </a:t>
              </a:r>
              <a:r>
                <a:rPr lang="en-US" sz="1300" dirty="0" err="1">
                  <a:latin typeface="Cambria" panose="02040503050406030204" pitchFamily="18" charset="0"/>
                </a:rPr>
                <a:t>K.et</a:t>
              </a:r>
              <a:r>
                <a:rPr lang="en-US" sz="1300" dirty="0">
                  <a:latin typeface="Cambria" panose="02040503050406030204" pitchFamily="18" charset="0"/>
                </a:rPr>
                <a:t> </a:t>
              </a:r>
              <a:r>
                <a:rPr lang="en-US" sz="1300" dirty="0" err="1">
                  <a:latin typeface="Cambria" panose="02040503050406030204" pitchFamily="18" charset="0"/>
                </a:rPr>
                <a:t>al.Correction</a:t>
              </a:r>
              <a:r>
                <a:rPr lang="en-US" sz="1300" dirty="0">
                  <a:latin typeface="Cambria" panose="02040503050406030204" pitchFamily="18" charset="0"/>
                </a:rPr>
                <a:t>: Within-patient mutation frequencies reveal fitness costs of CpG dinucleotides and </a:t>
              </a:r>
              <a:r>
                <a:rPr lang="en-US" sz="1300" dirty="0" err="1">
                  <a:latin typeface="Cambria" panose="02040503050406030204" pitchFamily="18" charset="0"/>
                </a:rPr>
                <a:t>drasticamino</a:t>
              </a:r>
              <a:r>
                <a:rPr lang="en-US" sz="1300" dirty="0">
                  <a:latin typeface="Cambria" panose="02040503050406030204" pitchFamily="18" charset="0"/>
                </a:rPr>
                <a:t> acid changes in </a:t>
              </a:r>
              <a:r>
                <a:rPr lang="en-US" sz="1300" dirty="0" err="1">
                  <a:latin typeface="Cambria" panose="02040503050406030204" pitchFamily="18" charset="0"/>
                </a:rPr>
                <a:t>HIV.PLoS</a:t>
              </a:r>
              <a:r>
                <a:rPr lang="en-US" sz="1300" dirty="0">
                  <a:latin typeface="Cambria" panose="02040503050406030204" pitchFamily="18" charset="0"/>
                </a:rPr>
                <a:t> Genet.14, e1007855 (2018).</a:t>
              </a:r>
            </a:p>
            <a:p>
              <a:r>
                <a:rPr lang="en-US" sz="1300" dirty="0">
                  <a:latin typeface="Cambria" panose="02040503050406030204" pitchFamily="18" charset="0"/>
                </a:rPr>
                <a:t>9.Team, S. W. Sib </a:t>
              </a:r>
              <a:r>
                <a:rPr lang="en-US" sz="1300" dirty="0" err="1">
                  <a:latin typeface="Cambria" panose="02040503050406030204" pitchFamily="18" charset="0"/>
                </a:rPr>
                <a:t>expasy</a:t>
              </a:r>
              <a:r>
                <a:rPr lang="en-US" sz="1300" dirty="0">
                  <a:latin typeface="Cambria" panose="02040503050406030204" pitchFamily="18" charset="0"/>
                </a:rPr>
                <a:t> </a:t>
              </a:r>
              <a:r>
                <a:rPr lang="en-US" sz="1300" dirty="0" err="1">
                  <a:latin typeface="Cambria" panose="02040503050406030204" pitchFamily="18" charset="0"/>
                </a:rPr>
                <a:t>bioformatics</a:t>
              </a:r>
              <a:r>
                <a:rPr lang="en-US" sz="1300" dirty="0">
                  <a:latin typeface="Cambria" panose="02040503050406030204" pitchFamily="18" charset="0"/>
                </a:rPr>
                <a:t> resources portal (1993).</a:t>
              </a:r>
            </a:p>
            <a:p>
              <a:r>
                <a:rPr lang="en-US" sz="1300" dirty="0">
                  <a:latin typeface="Cambria" panose="02040503050406030204" pitchFamily="18" charset="0"/>
                </a:rPr>
                <a:t>10.Yu, G., Smith, D. K., Zhu, H., Guan, Y. &amp; Lam, T. T.-Y. </a:t>
              </a:r>
              <a:r>
                <a:rPr lang="en-US" sz="1300" dirty="0" err="1">
                  <a:latin typeface="Cambria" panose="02040503050406030204" pitchFamily="18" charset="0"/>
                </a:rPr>
                <a:t>ggtree</a:t>
              </a:r>
              <a:r>
                <a:rPr lang="en-US" sz="1300" dirty="0">
                  <a:latin typeface="Cambria" panose="02040503050406030204" pitchFamily="18" charset="0"/>
                </a:rPr>
                <a:t>: an r package for visualization and annotation of </a:t>
              </a:r>
              <a:r>
                <a:rPr lang="en-US" sz="1300" dirty="0" err="1">
                  <a:latin typeface="Cambria" panose="02040503050406030204" pitchFamily="18" charset="0"/>
                </a:rPr>
                <a:t>phylogenetictrees</a:t>
              </a:r>
              <a:r>
                <a:rPr lang="en-US" sz="1300" dirty="0">
                  <a:latin typeface="Cambria" panose="02040503050406030204" pitchFamily="18" charset="0"/>
                </a:rPr>
                <a:t> with their covariates </a:t>
              </a:r>
              <a:r>
                <a:rPr lang="en-US" sz="1300" dirty="0" err="1">
                  <a:latin typeface="Cambria" panose="02040503050406030204" pitchFamily="18" charset="0"/>
                </a:rPr>
                <a:t>andother</a:t>
              </a:r>
              <a:r>
                <a:rPr lang="en-US" sz="1300" dirty="0">
                  <a:latin typeface="Cambria" panose="02040503050406030204" pitchFamily="18" charset="0"/>
                </a:rPr>
                <a:t> associated </a:t>
              </a:r>
              <a:r>
                <a:rPr lang="en-US" sz="1300" dirty="0" err="1">
                  <a:latin typeface="Cambria" panose="02040503050406030204" pitchFamily="18" charset="0"/>
                </a:rPr>
                <a:t>data.Methods</a:t>
              </a:r>
              <a:r>
                <a:rPr lang="en-US" sz="1300" dirty="0">
                  <a:latin typeface="Cambria" panose="02040503050406030204" pitchFamily="18" charset="0"/>
                </a:rPr>
                <a:t> Ecol. Evol.8, 28–36, DOI: 10.1111/2041-210X.12628(2017). </a:t>
              </a:r>
            </a:p>
            <a:p>
              <a:r>
                <a:rPr lang="en-US" sz="1300" dirty="0">
                  <a:latin typeface="Cambria" panose="02040503050406030204" pitchFamily="18" charset="0"/>
                </a:rPr>
                <a:t>11.Burns, C. </a:t>
              </a:r>
              <a:r>
                <a:rPr lang="en-US" sz="1300" dirty="0" err="1">
                  <a:latin typeface="Cambria" panose="02040503050406030204" pitchFamily="18" charset="0"/>
                </a:rPr>
                <a:t>C.et</a:t>
              </a:r>
              <a:r>
                <a:rPr lang="en-US" sz="1300" dirty="0">
                  <a:latin typeface="Cambria" panose="02040503050406030204" pitchFamily="18" charset="0"/>
                </a:rPr>
                <a:t> </a:t>
              </a:r>
              <a:r>
                <a:rPr lang="en-US" sz="1300" dirty="0" err="1">
                  <a:latin typeface="Cambria" panose="02040503050406030204" pitchFamily="18" charset="0"/>
                </a:rPr>
                <a:t>al.Genetic</a:t>
              </a:r>
              <a:r>
                <a:rPr lang="en-US" sz="1300" dirty="0">
                  <a:latin typeface="Cambria" panose="02040503050406030204" pitchFamily="18" charset="0"/>
                </a:rPr>
                <a:t> inactivation of poliovirus infectivity by increasing the frequencies of CpG and </a:t>
              </a:r>
              <a:r>
                <a:rPr lang="en-US" sz="1300" dirty="0" err="1">
                  <a:latin typeface="Cambria" panose="02040503050406030204" pitchFamily="18" charset="0"/>
                </a:rPr>
                <a:t>UpA</a:t>
              </a:r>
              <a:r>
                <a:rPr lang="en-US" sz="1300" dirty="0">
                  <a:latin typeface="Cambria" panose="02040503050406030204" pitchFamily="18" charset="0"/>
                </a:rPr>
                <a:t> </a:t>
              </a:r>
              <a:r>
                <a:rPr lang="en-US" sz="1300" dirty="0" err="1">
                  <a:latin typeface="Cambria" panose="02040503050406030204" pitchFamily="18" charset="0"/>
                </a:rPr>
                <a:t>dinucleotideswithin</a:t>
              </a:r>
              <a:r>
                <a:rPr lang="en-US" sz="1300" dirty="0">
                  <a:latin typeface="Cambria" panose="02040503050406030204" pitchFamily="18" charset="0"/>
                </a:rPr>
                <a:t> and across </a:t>
              </a:r>
              <a:r>
                <a:rPr lang="en-US" sz="1300" dirty="0" err="1">
                  <a:latin typeface="Cambria" panose="02040503050406030204" pitchFamily="18" charset="0"/>
                </a:rPr>
                <a:t>synonymouscapsid</a:t>
              </a:r>
              <a:r>
                <a:rPr lang="en-US" sz="1300" dirty="0">
                  <a:latin typeface="Cambria" panose="02040503050406030204" pitchFamily="18" charset="0"/>
                </a:rPr>
                <a:t> region </a:t>
              </a:r>
              <a:r>
                <a:rPr lang="en-US" sz="1300" dirty="0" err="1">
                  <a:latin typeface="Cambria" panose="02040503050406030204" pitchFamily="18" charset="0"/>
                </a:rPr>
                <a:t>codons.J</a:t>
              </a:r>
              <a:r>
                <a:rPr lang="en-US" sz="1300" dirty="0">
                  <a:latin typeface="Cambria" panose="02040503050406030204" pitchFamily="18" charset="0"/>
                </a:rPr>
                <a:t>. Virol.83, 9957–9969 (2009).</a:t>
              </a:r>
            </a:p>
            <a:p>
              <a:r>
                <a:rPr lang="en-US" sz="1300" dirty="0">
                  <a:latin typeface="Cambria" panose="02040503050406030204" pitchFamily="18" charset="0"/>
                </a:rPr>
                <a:t>12.R Development Core </a:t>
              </a:r>
              <a:r>
                <a:rPr lang="en-US" sz="1300" dirty="0" err="1">
                  <a:latin typeface="Cambria" panose="02040503050406030204" pitchFamily="18" charset="0"/>
                </a:rPr>
                <a:t>Team.R</a:t>
              </a:r>
              <a:r>
                <a:rPr lang="en-US" sz="1300" dirty="0">
                  <a:latin typeface="Cambria" panose="02040503050406030204" pitchFamily="18" charset="0"/>
                </a:rPr>
                <a:t>: A Language and Environment for Statistical Computing. R Foundation for </a:t>
              </a:r>
              <a:r>
                <a:rPr lang="en-US" sz="1300" dirty="0" err="1">
                  <a:latin typeface="Cambria" panose="02040503050406030204" pitchFamily="18" charset="0"/>
                </a:rPr>
                <a:t>StatisticalComputing</a:t>
              </a:r>
              <a:r>
                <a:rPr lang="en-US" sz="1300" dirty="0">
                  <a:latin typeface="Cambria" panose="02040503050406030204" pitchFamily="18" charset="0"/>
                </a:rPr>
                <a:t>, Vienna, Austria (2008). ISBN 3-900051-07-0.</a:t>
              </a:r>
            </a:p>
          </p:txBody>
        </p:sp>
        <p:sp>
          <p:nvSpPr>
            <p:cNvPr id="35" name="TextBox 34">
              <a:extLst>
                <a:ext uri="{FF2B5EF4-FFF2-40B4-BE49-F238E27FC236}">
                  <a16:creationId xmlns:a16="http://schemas.microsoft.com/office/drawing/2014/main" id="{774535C1-A243-8F4E-8571-1DE4FE6B8385}"/>
                </a:ext>
              </a:extLst>
            </p:cNvPr>
            <p:cNvSpPr txBox="1"/>
            <p:nvPr/>
          </p:nvSpPr>
          <p:spPr>
            <a:xfrm>
              <a:off x="33025973" y="18089211"/>
              <a:ext cx="10112191" cy="861774"/>
            </a:xfrm>
            <a:prstGeom prst="rect">
              <a:avLst/>
            </a:prstGeom>
            <a:solidFill>
              <a:schemeClr val="bg1">
                <a:lumMod val="85000"/>
              </a:schemeClr>
            </a:solidFill>
            <a:ln>
              <a:solidFill>
                <a:schemeClr val="tx1"/>
              </a:solidFill>
            </a:ln>
          </p:spPr>
          <p:txBody>
            <a:bodyPr wrap="square" rtlCol="0">
              <a:spAutoFit/>
            </a:bodyPr>
            <a:lstStyle/>
            <a:p>
              <a:pPr algn="ctr"/>
              <a:r>
                <a:rPr lang="en-US" sz="5000" b="1" dirty="0">
                  <a:latin typeface="Cambria" panose="02040503050406030204" pitchFamily="18" charset="0"/>
                </a:rPr>
                <a:t>References</a:t>
              </a:r>
            </a:p>
          </p:txBody>
        </p:sp>
      </p:grpSp>
      <p:grpSp>
        <p:nvGrpSpPr>
          <p:cNvPr id="48" name="Group 47">
            <a:extLst>
              <a:ext uri="{FF2B5EF4-FFF2-40B4-BE49-F238E27FC236}">
                <a16:creationId xmlns:a16="http://schemas.microsoft.com/office/drawing/2014/main" id="{5BA5DA26-E126-9840-B179-8C33DC531A96}"/>
              </a:ext>
            </a:extLst>
          </p:cNvPr>
          <p:cNvGrpSpPr/>
          <p:nvPr/>
        </p:nvGrpSpPr>
        <p:grpSpPr>
          <a:xfrm>
            <a:off x="33050994" y="4006444"/>
            <a:ext cx="10087171" cy="16384767"/>
            <a:chOff x="33050994" y="5162504"/>
            <a:chExt cx="10087171" cy="14059656"/>
          </a:xfrm>
        </p:grpSpPr>
        <p:sp>
          <p:nvSpPr>
            <p:cNvPr id="26" name="TextBox 25">
              <a:extLst>
                <a:ext uri="{FF2B5EF4-FFF2-40B4-BE49-F238E27FC236}">
                  <a16:creationId xmlns:a16="http://schemas.microsoft.com/office/drawing/2014/main" id="{EB19C3F1-C5AF-F446-AA01-B92B07B400B9}"/>
                </a:ext>
              </a:extLst>
            </p:cNvPr>
            <p:cNvSpPr txBox="1"/>
            <p:nvPr/>
          </p:nvSpPr>
          <p:spPr>
            <a:xfrm>
              <a:off x="33050994" y="5858903"/>
              <a:ext cx="10087169" cy="13363257"/>
            </a:xfrm>
            <a:prstGeom prst="rect">
              <a:avLst/>
            </a:prstGeom>
            <a:solidFill>
              <a:schemeClr val="bg1"/>
            </a:solidFill>
            <a:ln>
              <a:solidFill>
                <a:schemeClr val="tx1"/>
              </a:solidFill>
            </a:ln>
          </p:spPr>
          <p:txBody>
            <a:bodyPr wrap="square" lIns="457200" tIns="274320" rIns="457200" bIns="274320" rtlCol="0">
              <a:spAutoFit/>
            </a:bodyPr>
            <a:lstStyle/>
            <a:p>
              <a:r>
                <a:rPr lang="en-US" sz="3200" dirty="0">
                  <a:latin typeface="Cambria" panose="02040503050406030204" pitchFamily="18" charset="0"/>
                  <a:cs typeface="Arial" panose="020B0604020202020204" pitchFamily="34" charset="0"/>
                </a:rPr>
                <a:t>	The mutation frequencies seen in the results match our predictions that CpG sites are less frequent than non-CpG forming mutations. </a:t>
              </a:r>
              <a:r>
                <a:rPr lang="en-US" sz="3200" dirty="0">
                  <a:latin typeface="Cambria" panose="02040503050406030204" pitchFamily="18" charset="0"/>
                </a:rPr>
                <a:t>To validate our results, we used the same data and methods to demonstrate that synonymous mutations occur at a higher frequency than non-synonymous mutations. </a:t>
              </a:r>
            </a:p>
            <a:p>
              <a:endParaRPr lang="en-US" sz="3200" dirty="0">
                <a:latin typeface="Cambria" panose="02040503050406030204" pitchFamily="18" charset="0"/>
                <a:cs typeface="Arial" panose="020B0604020202020204" pitchFamily="34" charset="0"/>
              </a:endParaRPr>
            </a:p>
            <a:p>
              <a:r>
                <a:rPr lang="en-US" sz="3200" dirty="0">
                  <a:latin typeface="Cambria" panose="02040503050406030204" pitchFamily="18" charset="0"/>
                  <a:cs typeface="Arial" panose="020B0604020202020204" pitchFamily="34" charset="0"/>
                </a:rPr>
                <a:t>	The Wilcoxon test confirmed what was seen in the frequency graphs, by statistically quantifying the frequencies to determine the likelihood that this was a random incident. We observed that CpG mutations were occurring at lower frequencies and by comparing the mean frequencies we were able to determine how costly CpG sites are to viruses. </a:t>
              </a:r>
            </a:p>
            <a:p>
              <a:endParaRPr lang="en-US" sz="3200" dirty="0">
                <a:latin typeface="Cambria" panose="02040503050406030204" pitchFamily="18" charset="0"/>
                <a:cs typeface="Arial" panose="020B0604020202020204" pitchFamily="34" charset="0"/>
              </a:endParaRPr>
            </a:p>
            <a:p>
              <a:r>
                <a:rPr lang="en-US" sz="3200" dirty="0">
                  <a:latin typeface="Cambria" panose="02040503050406030204" pitchFamily="18" charset="0"/>
                  <a:cs typeface="Arial" panose="020B0604020202020204" pitchFamily="34" charset="0"/>
                </a:rPr>
                <a:t>	The reasons and levels of costliness varies, but it is clear that selection is occurring (keeping the amount of CpG sites down).  A possible selection factor that could be acting upon these viruses is the </a:t>
              </a:r>
              <a:r>
                <a:rPr lang="en-US" sz="3200" dirty="0">
                  <a:latin typeface="Cambria" panose="02040503050406030204" pitchFamily="18" charset="0"/>
                </a:rPr>
                <a:t>Zinc Finger Antiviral Protein</a:t>
              </a:r>
              <a:r>
                <a:rPr lang="en-US" sz="3200" dirty="0">
                  <a:latin typeface="Cambria" panose="02040503050406030204" pitchFamily="18" charset="0"/>
                  <a:cs typeface="Arial" panose="020B0604020202020204" pitchFamily="34" charset="0"/>
                </a:rPr>
                <a:t> (ZAP protein) which is believed to target CpG sites.  This targeting would explain the low amount of CpG sites detected in our datasets due to two reasons. One, the viruses have been detected and destroyed. Two, the viruses have come up with a mechanisms to limit the amount of A and T that could mutate into a CpG site.   </a:t>
              </a:r>
            </a:p>
            <a:p>
              <a:endParaRPr lang="en-US" sz="3000" dirty="0"/>
            </a:p>
            <a:p>
              <a:r>
                <a:rPr lang="en-US" sz="3200" dirty="0"/>
                <a:t>	</a:t>
              </a:r>
              <a:r>
                <a:rPr lang="en-US" sz="3200" dirty="0">
                  <a:latin typeface="Cambria" panose="02040503050406030204" pitchFamily="18" charset="0"/>
                </a:rPr>
                <a:t>To further study the costliness of CpG sites one could possibly  induce these sites in viruses and measure their survival rates. </a:t>
              </a:r>
            </a:p>
          </p:txBody>
        </p:sp>
        <p:sp>
          <p:nvSpPr>
            <p:cNvPr id="36" name="TextBox 35">
              <a:extLst>
                <a:ext uri="{FF2B5EF4-FFF2-40B4-BE49-F238E27FC236}">
                  <a16:creationId xmlns:a16="http://schemas.microsoft.com/office/drawing/2014/main" id="{73B5747D-F672-9542-B30E-CEF2D06A55FA}"/>
                </a:ext>
              </a:extLst>
            </p:cNvPr>
            <p:cNvSpPr txBox="1"/>
            <p:nvPr/>
          </p:nvSpPr>
          <p:spPr>
            <a:xfrm>
              <a:off x="33050996" y="5162504"/>
              <a:ext cx="10087169" cy="696399"/>
            </a:xfrm>
            <a:prstGeom prst="rect">
              <a:avLst/>
            </a:prstGeom>
            <a:solidFill>
              <a:schemeClr val="bg1">
                <a:lumMod val="85000"/>
              </a:schemeClr>
            </a:solidFill>
            <a:ln>
              <a:solidFill>
                <a:schemeClr val="tx1"/>
              </a:solidFill>
            </a:ln>
          </p:spPr>
          <p:txBody>
            <a:bodyPr wrap="square" rtlCol="0">
              <a:spAutoFit/>
            </a:bodyPr>
            <a:lstStyle/>
            <a:p>
              <a:pPr algn="ctr"/>
              <a:r>
                <a:rPr lang="en-US" sz="5000" b="1" dirty="0">
                  <a:latin typeface="Cambria" panose="02040503050406030204" pitchFamily="18" charset="0"/>
                </a:rPr>
                <a:t>Discussion</a:t>
              </a:r>
            </a:p>
          </p:txBody>
        </p:sp>
      </p:grpSp>
      <p:grpSp>
        <p:nvGrpSpPr>
          <p:cNvPr id="45" name="Group 44">
            <a:extLst>
              <a:ext uri="{FF2B5EF4-FFF2-40B4-BE49-F238E27FC236}">
                <a16:creationId xmlns:a16="http://schemas.microsoft.com/office/drawing/2014/main" id="{D4415B8B-3A61-9548-862B-D405E5F2A81A}"/>
              </a:ext>
            </a:extLst>
          </p:cNvPr>
          <p:cNvGrpSpPr/>
          <p:nvPr/>
        </p:nvGrpSpPr>
        <p:grpSpPr>
          <a:xfrm>
            <a:off x="753034" y="14527513"/>
            <a:ext cx="10112191" cy="17761747"/>
            <a:chOff x="753034" y="15626420"/>
            <a:chExt cx="10112191" cy="16260962"/>
          </a:xfrm>
        </p:grpSpPr>
        <p:sp>
          <p:nvSpPr>
            <p:cNvPr id="24" name="TextBox 23">
              <a:extLst>
                <a:ext uri="{FF2B5EF4-FFF2-40B4-BE49-F238E27FC236}">
                  <a16:creationId xmlns:a16="http://schemas.microsoft.com/office/drawing/2014/main" id="{00B773A4-DFD1-0E4C-9596-8D4B4C313C28}"/>
                </a:ext>
              </a:extLst>
            </p:cNvPr>
            <p:cNvSpPr txBox="1"/>
            <p:nvPr/>
          </p:nvSpPr>
          <p:spPr>
            <a:xfrm>
              <a:off x="753035" y="16446338"/>
              <a:ext cx="10112190" cy="15441044"/>
            </a:xfrm>
            <a:prstGeom prst="rect">
              <a:avLst/>
            </a:prstGeom>
            <a:solidFill>
              <a:schemeClr val="bg1"/>
            </a:solidFill>
            <a:ln>
              <a:solidFill>
                <a:schemeClr val="tx1"/>
              </a:solidFill>
            </a:ln>
          </p:spPr>
          <p:txBody>
            <a:bodyPr wrap="square" lIns="457200" tIns="274320" rIns="457200" bIns="457200" rtlCol="0">
              <a:spAutoFit/>
            </a:bodyPr>
            <a:lstStyle/>
            <a:p>
              <a:r>
                <a:rPr lang="en-US" sz="3200" dirty="0">
                  <a:latin typeface="Cambria" panose="02040503050406030204" pitchFamily="18" charset="0"/>
                </a:rPr>
                <a:t>In 1994 </a:t>
              </a:r>
              <a:r>
                <a:rPr lang="en-US" sz="3200" dirty="0" err="1">
                  <a:latin typeface="Cambria" panose="02040503050406030204" pitchFamily="18" charset="0"/>
                </a:rPr>
                <a:t>Karlin</a:t>
              </a:r>
              <a:r>
                <a:rPr lang="en-US" sz="3200" dirty="0">
                  <a:latin typeface="Cambria" panose="02040503050406030204" pitchFamily="18" charset="0"/>
                </a:rPr>
                <a:t> et al., found that a mutations resulting in a Cytosine positioned next to a Guanine (CpG) sites were underrepresented </a:t>
              </a:r>
            </a:p>
            <a:p>
              <a:r>
                <a:rPr lang="en-US" sz="3200" dirty="0">
                  <a:latin typeface="Cambria" panose="02040503050406030204" pitchFamily="18" charset="0"/>
                </a:rPr>
                <a:t>in almost all small viruses </a:t>
              </a:r>
            </a:p>
            <a:p>
              <a:r>
                <a:rPr lang="en-US" sz="3200" dirty="0">
                  <a:latin typeface="Cambria" panose="02040503050406030204" pitchFamily="18" charset="0"/>
                </a:rPr>
                <a:t>tested. CpG forming mutations</a:t>
              </a:r>
            </a:p>
            <a:p>
              <a:r>
                <a:rPr lang="en-US" sz="3200" dirty="0">
                  <a:latin typeface="Cambria" panose="02040503050406030204" pitchFamily="18" charset="0"/>
                </a:rPr>
                <a:t> are not common in viruses </a:t>
              </a:r>
            </a:p>
            <a:p>
              <a:r>
                <a:rPr lang="en-US" sz="3200" dirty="0">
                  <a:latin typeface="Cambria" panose="02040503050406030204" pitchFamily="18" charset="0"/>
                </a:rPr>
                <a:t>(</a:t>
              </a:r>
              <a:r>
                <a:rPr lang="en-US" sz="3200" dirty="0" err="1">
                  <a:latin typeface="Cambria" panose="02040503050406030204" pitchFamily="18" charset="0"/>
                </a:rPr>
                <a:t>Karlin</a:t>
              </a:r>
              <a:r>
                <a:rPr lang="en-US" sz="3200" dirty="0">
                  <a:latin typeface="Cambria" panose="02040503050406030204" pitchFamily="18" charset="0"/>
                </a:rPr>
                <a:t> et al., 1994), while the </a:t>
              </a:r>
            </a:p>
            <a:p>
              <a:r>
                <a:rPr lang="en-US" sz="3200" dirty="0">
                  <a:latin typeface="Cambria" panose="02040503050406030204" pitchFamily="18" charset="0"/>
                </a:rPr>
                <a:t>overall process is not fully </a:t>
              </a:r>
            </a:p>
            <a:p>
              <a:r>
                <a:rPr lang="en-US" sz="3200" dirty="0">
                  <a:latin typeface="Cambria" panose="02040503050406030204" pitchFamily="18" charset="0"/>
                </a:rPr>
                <a:t>understood, the lack of CpG </a:t>
              </a:r>
            </a:p>
            <a:p>
              <a:r>
                <a:rPr lang="en-US" sz="3200" dirty="0">
                  <a:latin typeface="Cambria" panose="02040503050406030204" pitchFamily="18" charset="0"/>
                </a:rPr>
                <a:t>sites are potentially due to </a:t>
              </a:r>
            </a:p>
            <a:p>
              <a:r>
                <a:rPr lang="en-US" sz="3200" dirty="0">
                  <a:latin typeface="Cambria" panose="02040503050406030204" pitchFamily="18" charset="0"/>
                </a:rPr>
                <a:t>suppression and/or selection.</a:t>
              </a:r>
            </a:p>
            <a:p>
              <a:endParaRPr lang="en-US" sz="3200" dirty="0">
                <a:latin typeface="Cambria" panose="02040503050406030204" pitchFamily="18" charset="0"/>
              </a:endParaRPr>
            </a:p>
            <a:p>
              <a:endParaRPr lang="en-US" sz="3200" dirty="0">
                <a:latin typeface="Cambria" panose="02040503050406030204" pitchFamily="18" charset="0"/>
              </a:endParaRPr>
            </a:p>
            <a:p>
              <a:endParaRPr lang="en-US" sz="3200" dirty="0">
                <a:latin typeface="Cambria" panose="02040503050406030204" pitchFamily="18" charset="0"/>
              </a:endParaRPr>
            </a:p>
            <a:p>
              <a:endParaRPr lang="en-US" sz="3200" dirty="0">
                <a:latin typeface="Cambria" panose="02040503050406030204" pitchFamily="18" charset="0"/>
              </a:endParaRPr>
            </a:p>
            <a:p>
              <a:endParaRPr lang="en-US" sz="3200" dirty="0">
                <a:latin typeface="Cambria" panose="02040503050406030204" pitchFamily="18" charset="0"/>
              </a:endParaRPr>
            </a:p>
            <a:p>
              <a:endParaRPr lang="en-US" sz="3200" dirty="0">
                <a:latin typeface="Cambria" panose="02040503050406030204" pitchFamily="18" charset="0"/>
              </a:endParaRPr>
            </a:p>
            <a:p>
              <a:endParaRPr lang="en-US" sz="3200" dirty="0">
                <a:latin typeface="Cambria" panose="02040503050406030204" pitchFamily="18" charset="0"/>
              </a:endParaRPr>
            </a:p>
            <a:p>
              <a:endParaRPr lang="en-US" sz="3200" dirty="0">
                <a:latin typeface="Cambria" panose="02040503050406030204" pitchFamily="18" charset="0"/>
              </a:endParaRPr>
            </a:p>
            <a:p>
              <a:endParaRPr lang="en-US" sz="3200" dirty="0">
                <a:latin typeface="Cambria" panose="02040503050406030204" pitchFamily="18" charset="0"/>
              </a:endParaRPr>
            </a:p>
            <a:p>
              <a:r>
                <a:rPr lang="en-US" sz="3200" dirty="0">
                  <a:latin typeface="Cambria" panose="02040503050406030204" pitchFamily="18" charset="0"/>
                </a:rPr>
                <a:t>Two potential CpG suppressors are the zinc-finger antiviral protein (ZAP) and the toll protein. </a:t>
              </a:r>
            </a:p>
            <a:p>
              <a:endParaRPr lang="en-US" sz="3200" dirty="0">
                <a:latin typeface="Cambria" panose="02040503050406030204" pitchFamily="18" charset="0"/>
              </a:endParaRPr>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p:txBody>
        </p:sp>
        <p:sp>
          <p:nvSpPr>
            <p:cNvPr id="37" name="TextBox 36">
              <a:extLst>
                <a:ext uri="{FF2B5EF4-FFF2-40B4-BE49-F238E27FC236}">
                  <a16:creationId xmlns:a16="http://schemas.microsoft.com/office/drawing/2014/main" id="{A1529DF2-79E1-324D-BD2C-3356ACF4A192}"/>
                </a:ext>
              </a:extLst>
            </p:cNvPr>
            <p:cNvSpPr txBox="1"/>
            <p:nvPr/>
          </p:nvSpPr>
          <p:spPr>
            <a:xfrm>
              <a:off x="753034" y="15626420"/>
              <a:ext cx="10112191" cy="811605"/>
            </a:xfrm>
            <a:prstGeom prst="rect">
              <a:avLst/>
            </a:prstGeom>
            <a:solidFill>
              <a:schemeClr val="bg1">
                <a:lumMod val="85000"/>
              </a:schemeClr>
            </a:solidFill>
            <a:ln>
              <a:solidFill>
                <a:schemeClr val="tx1"/>
              </a:solidFill>
            </a:ln>
          </p:spPr>
          <p:txBody>
            <a:bodyPr wrap="square" rtlCol="0">
              <a:spAutoFit/>
            </a:bodyPr>
            <a:lstStyle/>
            <a:p>
              <a:pPr algn="ctr"/>
              <a:r>
                <a:rPr lang="en-US" sz="5000" b="1" dirty="0">
                  <a:latin typeface="Cambria" panose="02040503050406030204" pitchFamily="18" charset="0"/>
                </a:rPr>
                <a:t>Background</a:t>
              </a:r>
            </a:p>
          </p:txBody>
        </p:sp>
      </p:grpSp>
      <p:sp>
        <p:nvSpPr>
          <p:cNvPr id="28" name="TextBox 27">
            <a:extLst>
              <a:ext uri="{FF2B5EF4-FFF2-40B4-BE49-F238E27FC236}">
                <a16:creationId xmlns:a16="http://schemas.microsoft.com/office/drawing/2014/main" id="{85F37E08-6A65-5342-998B-8296B888CEA8}"/>
              </a:ext>
            </a:extLst>
          </p:cNvPr>
          <p:cNvSpPr txBox="1"/>
          <p:nvPr/>
        </p:nvSpPr>
        <p:spPr>
          <a:xfrm>
            <a:off x="33025972" y="28243861"/>
            <a:ext cx="10112191" cy="4001095"/>
          </a:xfrm>
          <a:prstGeom prst="rect">
            <a:avLst/>
          </a:prstGeom>
          <a:solidFill>
            <a:schemeClr val="bg1"/>
          </a:solidFill>
          <a:ln>
            <a:solidFill>
              <a:schemeClr val="tx1"/>
            </a:solidFill>
          </a:ln>
        </p:spPr>
        <p:txBody>
          <a:bodyPr wrap="square" lIns="457200" tIns="274320" rIns="457200" bIns="274320" rtlCol="0">
            <a:spAutoFit/>
          </a:bodyPr>
          <a:lstStyle/>
          <a:p>
            <a:r>
              <a:rPr lang="en-US" sz="2800" dirty="0">
                <a:solidFill>
                  <a:schemeClr val="dk1"/>
                </a:solidFill>
                <a:latin typeface="Cambria" panose="02040503050406030204" pitchFamily="18" charset="0"/>
                <a:ea typeface="Helvetica Neue"/>
                <a:cs typeface="Helvetica Neue"/>
                <a:sym typeface="Helvetica Neue"/>
              </a:rPr>
              <a:t>Special thanks to fall 2017 bioinformatics (biol638/738), SFSU Biology Department, Computer Science Department and the College of Science and Engineering (COSE). </a:t>
            </a:r>
            <a:r>
              <a:rPr lang="en-US" sz="2800" dirty="0">
                <a:latin typeface="Cambria" panose="02040503050406030204" pitchFamily="18" charset="0"/>
              </a:rPr>
              <a:t>Members of the NESCENT working group on human viruses contributed to this work (Rustom </a:t>
            </a:r>
            <a:r>
              <a:rPr lang="en-US" sz="2800" dirty="0" err="1">
                <a:latin typeface="Cambria" panose="02040503050406030204" pitchFamily="18" charset="0"/>
              </a:rPr>
              <a:t>Antia</a:t>
            </a:r>
            <a:r>
              <a:rPr lang="en-US" sz="2800" dirty="0">
                <a:latin typeface="Cambria" panose="02040503050406030204" pitchFamily="18" charset="0"/>
              </a:rPr>
              <a:t>, Trevor Bedford, Nacho Bravo, </a:t>
            </a:r>
            <a:r>
              <a:rPr lang="en-US" sz="2800" dirty="0" err="1">
                <a:latin typeface="Cambria" panose="02040503050406030204" pitchFamily="18" charset="0"/>
              </a:rPr>
              <a:t>Oana</a:t>
            </a:r>
            <a:r>
              <a:rPr lang="en-US" sz="2800" dirty="0">
                <a:latin typeface="Cambria" panose="02040503050406030204" pitchFamily="18" charset="0"/>
              </a:rPr>
              <a:t> </a:t>
            </a:r>
            <a:r>
              <a:rPr lang="en-US" sz="2800" dirty="0" err="1">
                <a:latin typeface="Cambria" panose="02040503050406030204" pitchFamily="18" charset="0"/>
              </a:rPr>
              <a:t>Carja</a:t>
            </a:r>
            <a:r>
              <a:rPr lang="en-US" sz="2800" dirty="0">
                <a:latin typeface="Cambria" panose="02040503050406030204" pitchFamily="18" charset="0"/>
              </a:rPr>
              <a:t>, Sarah </a:t>
            </a:r>
            <a:r>
              <a:rPr lang="en-US" sz="2800" dirty="0" err="1">
                <a:latin typeface="Cambria" panose="02040503050406030204" pitchFamily="18" charset="0"/>
              </a:rPr>
              <a:t>Cobey</a:t>
            </a:r>
            <a:r>
              <a:rPr lang="en-US" sz="2800" dirty="0">
                <a:latin typeface="Cambria" panose="02040503050406030204" pitchFamily="18" charset="0"/>
              </a:rPr>
              <a:t>, Rosalind </a:t>
            </a:r>
            <a:r>
              <a:rPr lang="en-US" sz="2800" dirty="0" err="1">
                <a:latin typeface="Cambria" panose="02040503050406030204" pitchFamily="18" charset="0"/>
              </a:rPr>
              <a:t>Eggo</a:t>
            </a:r>
            <a:r>
              <a:rPr lang="en-US" sz="2800" dirty="0">
                <a:latin typeface="Cambria" panose="02040503050406030204" pitchFamily="18" charset="0"/>
              </a:rPr>
              <a:t>, Elodie </a:t>
            </a:r>
            <a:r>
              <a:rPr lang="en-US" sz="2800" dirty="0" err="1">
                <a:latin typeface="Cambria" panose="02040503050406030204" pitchFamily="18" charset="0"/>
              </a:rPr>
              <a:t>Ghedin</a:t>
            </a:r>
            <a:r>
              <a:rPr lang="en-US" sz="2800" dirty="0">
                <a:latin typeface="Cambria" panose="02040503050406030204" pitchFamily="18" charset="0"/>
              </a:rPr>
              <a:t>, Katia </a:t>
            </a:r>
            <a:r>
              <a:rPr lang="en-US" sz="2800" dirty="0" err="1">
                <a:latin typeface="Cambria" panose="02040503050406030204" pitchFamily="18" charset="0"/>
              </a:rPr>
              <a:t>Koelle</a:t>
            </a:r>
            <a:r>
              <a:rPr lang="en-US" sz="2800" dirty="0">
                <a:latin typeface="Cambria" panose="02040503050406030204" pitchFamily="18" charset="0"/>
              </a:rPr>
              <a:t>, Katrina </a:t>
            </a:r>
            <a:r>
              <a:rPr lang="en-US" sz="2800" dirty="0" err="1">
                <a:latin typeface="Cambria" panose="02040503050406030204" pitchFamily="18" charset="0"/>
              </a:rPr>
              <a:t>Lythgoe</a:t>
            </a:r>
            <a:r>
              <a:rPr lang="en-US" sz="2800" dirty="0">
                <a:latin typeface="Cambria" panose="02040503050406030204" pitchFamily="18" charset="0"/>
              </a:rPr>
              <a:t>, Roland </a:t>
            </a:r>
            <a:r>
              <a:rPr lang="en-US" sz="2800" dirty="0" err="1">
                <a:latin typeface="Cambria" panose="02040503050406030204" pitchFamily="18" charset="0"/>
              </a:rPr>
              <a:t>Regoes</a:t>
            </a:r>
            <a:r>
              <a:rPr lang="en-US" sz="2800" dirty="0">
                <a:latin typeface="Cambria" panose="02040503050406030204" pitchFamily="18" charset="0"/>
              </a:rPr>
              <a:t>, Veronika </a:t>
            </a:r>
            <a:r>
              <a:rPr lang="en-US" sz="2800" dirty="0" err="1">
                <a:latin typeface="Cambria" panose="02040503050406030204" pitchFamily="18" charset="0"/>
              </a:rPr>
              <a:t>Zarnitsyna</a:t>
            </a:r>
            <a:r>
              <a:rPr lang="en-US" sz="2800" dirty="0">
                <a:latin typeface="Cambria" panose="02040503050406030204" pitchFamily="18" charset="0"/>
              </a:rPr>
              <a:t>). </a:t>
            </a:r>
            <a:r>
              <a:rPr lang="en-US" sz="2800" dirty="0">
                <a:solidFill>
                  <a:schemeClr val="dk1"/>
                </a:solidFill>
                <a:latin typeface="Cambria" panose="02040503050406030204" pitchFamily="18" charset="0"/>
                <a:ea typeface="Helvetica Neue"/>
                <a:cs typeface="Helvetica Neue"/>
                <a:sym typeface="Helvetica Neue"/>
              </a:rPr>
              <a:t>Funded by NSF grant # </a:t>
            </a:r>
            <a:r>
              <a:rPr lang="en-US" sz="2800" dirty="0">
                <a:latin typeface="Cambria" panose="02040503050406030204" pitchFamily="18" charset="0"/>
              </a:rPr>
              <a:t>1655212</a:t>
            </a:r>
            <a:endParaRPr lang="en-US" sz="2800" dirty="0">
              <a:solidFill>
                <a:schemeClr val="dk1"/>
              </a:solidFill>
              <a:latin typeface="Cambria" panose="02040503050406030204" pitchFamily="18" charset="0"/>
              <a:ea typeface="Helvetica Neue"/>
              <a:cs typeface="Helvetica Neue"/>
              <a:sym typeface="Helvetica Neue"/>
            </a:endParaRPr>
          </a:p>
        </p:txBody>
      </p:sp>
      <p:sp>
        <p:nvSpPr>
          <p:cNvPr id="38" name="TextBox 37">
            <a:extLst>
              <a:ext uri="{FF2B5EF4-FFF2-40B4-BE49-F238E27FC236}">
                <a16:creationId xmlns:a16="http://schemas.microsoft.com/office/drawing/2014/main" id="{87E3B650-F461-7F4F-8D33-2A5197E6505D}"/>
              </a:ext>
            </a:extLst>
          </p:cNvPr>
          <p:cNvSpPr txBox="1"/>
          <p:nvPr/>
        </p:nvSpPr>
        <p:spPr>
          <a:xfrm>
            <a:off x="33025972" y="27382087"/>
            <a:ext cx="10112191" cy="861774"/>
          </a:xfrm>
          <a:prstGeom prst="rect">
            <a:avLst/>
          </a:prstGeom>
          <a:solidFill>
            <a:schemeClr val="bg1">
              <a:lumMod val="85000"/>
            </a:schemeClr>
          </a:solidFill>
          <a:ln>
            <a:solidFill>
              <a:schemeClr val="tx1"/>
            </a:solidFill>
          </a:ln>
        </p:spPr>
        <p:txBody>
          <a:bodyPr wrap="square" rtlCol="0">
            <a:spAutoFit/>
          </a:bodyPr>
          <a:lstStyle/>
          <a:p>
            <a:pPr algn="ctr"/>
            <a:r>
              <a:rPr lang="en-US" sz="5000" b="1" dirty="0">
                <a:latin typeface="Cambria" panose="02040503050406030204" pitchFamily="18" charset="0"/>
              </a:rPr>
              <a:t>Acknowledgments</a:t>
            </a:r>
          </a:p>
        </p:txBody>
      </p:sp>
      <p:sp>
        <p:nvSpPr>
          <p:cNvPr id="42" name="TextBox 41">
            <a:extLst>
              <a:ext uri="{FF2B5EF4-FFF2-40B4-BE49-F238E27FC236}">
                <a16:creationId xmlns:a16="http://schemas.microsoft.com/office/drawing/2014/main" id="{A7675BE2-2092-FE49-846E-187C1E800645}"/>
              </a:ext>
            </a:extLst>
          </p:cNvPr>
          <p:cNvSpPr txBox="1"/>
          <p:nvPr/>
        </p:nvSpPr>
        <p:spPr>
          <a:xfrm>
            <a:off x="11548334" y="4006444"/>
            <a:ext cx="20977410" cy="861774"/>
          </a:xfrm>
          <a:prstGeom prst="rect">
            <a:avLst/>
          </a:prstGeom>
          <a:solidFill>
            <a:schemeClr val="bg1">
              <a:lumMod val="85000"/>
            </a:schemeClr>
          </a:solidFill>
          <a:ln>
            <a:solidFill>
              <a:schemeClr val="tx1"/>
            </a:solidFill>
          </a:ln>
        </p:spPr>
        <p:txBody>
          <a:bodyPr wrap="square" rtlCol="0">
            <a:spAutoFit/>
          </a:bodyPr>
          <a:lstStyle/>
          <a:p>
            <a:pPr algn="ctr"/>
            <a:r>
              <a:rPr lang="en-US" sz="5000" b="1" dirty="0">
                <a:latin typeface="Cambria" panose="02040503050406030204" pitchFamily="18" charset="0"/>
              </a:rPr>
              <a:t>Methods</a:t>
            </a:r>
          </a:p>
        </p:txBody>
      </p:sp>
      <p:grpSp>
        <p:nvGrpSpPr>
          <p:cNvPr id="47" name="Group 46">
            <a:extLst>
              <a:ext uri="{FF2B5EF4-FFF2-40B4-BE49-F238E27FC236}">
                <a16:creationId xmlns:a16="http://schemas.microsoft.com/office/drawing/2014/main" id="{99A2B327-BC50-6549-9A90-01CCFF89C513}"/>
              </a:ext>
            </a:extLst>
          </p:cNvPr>
          <p:cNvGrpSpPr/>
          <p:nvPr/>
        </p:nvGrpSpPr>
        <p:grpSpPr>
          <a:xfrm>
            <a:off x="11494546" y="12815510"/>
            <a:ext cx="20977410" cy="19449747"/>
            <a:chOff x="11403106" y="9115775"/>
            <a:chExt cx="20977410" cy="18269551"/>
          </a:xfrm>
        </p:grpSpPr>
        <p:sp>
          <p:nvSpPr>
            <p:cNvPr id="43" name="TextBox 42">
              <a:extLst>
                <a:ext uri="{FF2B5EF4-FFF2-40B4-BE49-F238E27FC236}">
                  <a16:creationId xmlns:a16="http://schemas.microsoft.com/office/drawing/2014/main" id="{13D90E22-F2D1-A948-AD45-59841CC87BEA}"/>
                </a:ext>
              </a:extLst>
            </p:cNvPr>
            <p:cNvSpPr txBox="1"/>
            <p:nvPr/>
          </p:nvSpPr>
          <p:spPr>
            <a:xfrm>
              <a:off x="11403106" y="9909991"/>
              <a:ext cx="20977410" cy="17475335"/>
            </a:xfrm>
            <a:prstGeom prst="rect">
              <a:avLst/>
            </a:prstGeom>
            <a:solidFill>
              <a:schemeClr val="bg1"/>
            </a:solidFill>
            <a:ln>
              <a:solidFill>
                <a:schemeClr val="tx1"/>
              </a:solidFill>
            </a:ln>
          </p:spPr>
          <p:txBody>
            <a:bodyPr wrap="square" rtlCol="0">
              <a:spAutoFit/>
            </a:bodyPr>
            <a:lstStyle/>
            <a:p>
              <a:endParaRPr lang="en-US" dirty="0"/>
            </a:p>
          </p:txBody>
        </p:sp>
        <p:sp>
          <p:nvSpPr>
            <p:cNvPr id="44" name="TextBox 43">
              <a:extLst>
                <a:ext uri="{FF2B5EF4-FFF2-40B4-BE49-F238E27FC236}">
                  <a16:creationId xmlns:a16="http://schemas.microsoft.com/office/drawing/2014/main" id="{23BC7093-0C5D-AA48-B446-548A1EDEE1B8}"/>
                </a:ext>
              </a:extLst>
            </p:cNvPr>
            <p:cNvSpPr txBox="1"/>
            <p:nvPr/>
          </p:nvSpPr>
          <p:spPr>
            <a:xfrm>
              <a:off x="11403106" y="9115775"/>
              <a:ext cx="20977410" cy="809482"/>
            </a:xfrm>
            <a:prstGeom prst="rect">
              <a:avLst/>
            </a:prstGeom>
            <a:solidFill>
              <a:schemeClr val="bg1">
                <a:lumMod val="85000"/>
              </a:schemeClr>
            </a:solidFill>
            <a:ln>
              <a:solidFill>
                <a:schemeClr val="tx1"/>
              </a:solidFill>
            </a:ln>
          </p:spPr>
          <p:txBody>
            <a:bodyPr wrap="square" rtlCol="0">
              <a:spAutoFit/>
            </a:bodyPr>
            <a:lstStyle/>
            <a:p>
              <a:pPr algn="ctr"/>
              <a:r>
                <a:rPr lang="en-US" sz="5000" b="1" dirty="0">
                  <a:latin typeface="Cambria" panose="02040503050406030204" pitchFamily="18" charset="0"/>
                </a:rPr>
                <a:t>Results</a:t>
              </a:r>
            </a:p>
          </p:txBody>
        </p:sp>
      </p:grpSp>
      <p:pic>
        <p:nvPicPr>
          <p:cNvPr id="52" name="Picture 51">
            <a:extLst>
              <a:ext uri="{FF2B5EF4-FFF2-40B4-BE49-F238E27FC236}">
                <a16:creationId xmlns:a16="http://schemas.microsoft.com/office/drawing/2014/main" id="{387AEFD5-5E1E-1D4C-9B85-422EAC809FCA}"/>
              </a:ext>
            </a:extLst>
          </p:cNvPr>
          <p:cNvPicPr>
            <a:picLocks noChangeAspect="1"/>
          </p:cNvPicPr>
          <p:nvPr/>
        </p:nvPicPr>
        <p:blipFill>
          <a:blip r:embed="rId2"/>
          <a:stretch>
            <a:fillRect/>
          </a:stretch>
        </p:blipFill>
        <p:spPr>
          <a:xfrm>
            <a:off x="1038576" y="21276629"/>
            <a:ext cx="9110800" cy="4122377"/>
          </a:xfrm>
          <a:prstGeom prst="rect">
            <a:avLst/>
          </a:prstGeom>
        </p:spPr>
      </p:pic>
      <p:sp>
        <p:nvSpPr>
          <p:cNvPr id="58" name="TextBox 57">
            <a:extLst>
              <a:ext uri="{FF2B5EF4-FFF2-40B4-BE49-F238E27FC236}">
                <a16:creationId xmlns:a16="http://schemas.microsoft.com/office/drawing/2014/main" id="{B7DF9F34-5990-C44F-955F-ADE9BE07DAC0}"/>
              </a:ext>
            </a:extLst>
          </p:cNvPr>
          <p:cNvSpPr txBox="1"/>
          <p:nvPr/>
        </p:nvSpPr>
        <p:spPr>
          <a:xfrm>
            <a:off x="22028033" y="4878985"/>
            <a:ext cx="10497711" cy="7468203"/>
          </a:xfrm>
          <a:prstGeom prst="rect">
            <a:avLst/>
          </a:prstGeom>
          <a:solidFill>
            <a:schemeClr val="bg1"/>
          </a:solidFill>
          <a:ln>
            <a:solidFill>
              <a:schemeClr val="tx1"/>
            </a:solidFill>
          </a:ln>
        </p:spPr>
        <p:txBody>
          <a:bodyPr wrap="square" rtlCol="0">
            <a:spAutoFit/>
          </a:bodyPr>
          <a:lstStyle/>
          <a:p>
            <a:endParaRPr lang="en-US" dirty="0"/>
          </a:p>
        </p:txBody>
      </p:sp>
      <p:sp>
        <p:nvSpPr>
          <p:cNvPr id="60" name="TextBox 59">
            <a:extLst>
              <a:ext uri="{FF2B5EF4-FFF2-40B4-BE49-F238E27FC236}">
                <a16:creationId xmlns:a16="http://schemas.microsoft.com/office/drawing/2014/main" id="{2036E80A-C0DE-6D43-9AA8-2AC48A869DD0}"/>
              </a:ext>
            </a:extLst>
          </p:cNvPr>
          <p:cNvSpPr txBox="1"/>
          <p:nvPr/>
        </p:nvSpPr>
        <p:spPr>
          <a:xfrm>
            <a:off x="11546950" y="4878987"/>
            <a:ext cx="10497711" cy="7468201"/>
          </a:xfrm>
          <a:prstGeom prst="rect">
            <a:avLst/>
          </a:prstGeom>
          <a:solidFill>
            <a:schemeClr val="bg1"/>
          </a:solidFill>
          <a:ln>
            <a:solidFill>
              <a:schemeClr val="tx1"/>
            </a:solidFill>
          </a:ln>
        </p:spPr>
        <p:txBody>
          <a:bodyPr wrap="square" lIns="457200" tIns="274320" rIns="457200" bIns="274320" rtlCol="0">
            <a:spAutoFit/>
          </a:bodyPr>
          <a:lstStyle/>
          <a:p>
            <a:r>
              <a:rPr lang="en-US" sz="5000" dirty="0">
                <a:solidFill>
                  <a:schemeClr val="bg1"/>
                </a:solidFill>
                <a:latin typeface="Cambria" panose="02040503050406030204" pitchFamily="18" charset="0"/>
              </a:rPr>
              <a:t>Gathered virus sequences from GenBank</a:t>
            </a:r>
          </a:p>
          <a:p>
            <a:r>
              <a:rPr lang="en-US" sz="5000" dirty="0">
                <a:solidFill>
                  <a:schemeClr val="bg1"/>
                </a:solidFill>
                <a:latin typeface="Cambria" panose="02040503050406030204" pitchFamily="18" charset="0"/>
              </a:rPr>
              <a:t>Found consensus sequences</a:t>
            </a:r>
          </a:p>
          <a:p>
            <a:r>
              <a:rPr lang="en-US" sz="5000" dirty="0">
                <a:solidFill>
                  <a:schemeClr val="bg1"/>
                </a:solidFill>
                <a:latin typeface="Cambria" panose="02040503050406030204" pitchFamily="18" charset="0"/>
              </a:rPr>
              <a:t>Calculated Mutation frequency</a:t>
            </a:r>
          </a:p>
          <a:p>
            <a:r>
              <a:rPr lang="en-US" sz="5000" dirty="0">
                <a:solidFill>
                  <a:schemeClr val="bg1"/>
                </a:solidFill>
                <a:latin typeface="Cambria" panose="02040503050406030204" pitchFamily="18" charset="0"/>
              </a:rPr>
              <a:t>Classify Mutations</a:t>
            </a:r>
          </a:p>
          <a:p>
            <a:r>
              <a:rPr lang="en-US" sz="5000" dirty="0">
                <a:solidFill>
                  <a:schemeClr val="bg1"/>
                </a:solidFill>
                <a:latin typeface="Cambria" panose="02040503050406030204" pitchFamily="18" charset="0"/>
              </a:rPr>
              <a:t>Statistical Analysis using Wilcoxon Test</a:t>
            </a:r>
          </a:p>
          <a:p>
            <a:endParaRPr lang="en-US" sz="5000" dirty="0">
              <a:solidFill>
                <a:schemeClr val="bg1"/>
              </a:solidFill>
              <a:latin typeface="Cambria" panose="02040503050406030204" pitchFamily="18" charset="0"/>
            </a:endParaRPr>
          </a:p>
          <a:p>
            <a:r>
              <a:rPr lang="en-US" sz="5000" dirty="0">
                <a:solidFill>
                  <a:schemeClr val="bg1"/>
                </a:solidFill>
                <a:latin typeface="Cambria" panose="02040503050406030204" pitchFamily="18" charset="0"/>
              </a:rPr>
              <a:t>Calculated Costliness</a:t>
            </a:r>
          </a:p>
        </p:txBody>
      </p:sp>
      <p:pic>
        <p:nvPicPr>
          <p:cNvPr id="53" name="Content Placeholder 4">
            <a:extLst>
              <a:ext uri="{FF2B5EF4-FFF2-40B4-BE49-F238E27FC236}">
                <a16:creationId xmlns:a16="http://schemas.microsoft.com/office/drawing/2014/main" id="{D4C7747F-ADC9-3742-8B65-FD6926D8FC4F}"/>
              </a:ext>
            </a:extLst>
          </p:cNvPr>
          <p:cNvPicPr>
            <a:picLocks noChangeAspect="1"/>
          </p:cNvPicPr>
          <p:nvPr/>
        </p:nvPicPr>
        <p:blipFill rotWithShape="1">
          <a:blip r:embed="rId3"/>
          <a:srcRect l="6839" r="3246"/>
          <a:stretch/>
        </p:blipFill>
        <p:spPr>
          <a:xfrm>
            <a:off x="22181252" y="5318158"/>
            <a:ext cx="10249217" cy="3714464"/>
          </a:xfrm>
          <a:prstGeom prst="rect">
            <a:avLst/>
          </a:prstGeom>
        </p:spPr>
      </p:pic>
      <p:sp>
        <p:nvSpPr>
          <p:cNvPr id="62" name="TextBox 61">
            <a:extLst>
              <a:ext uri="{FF2B5EF4-FFF2-40B4-BE49-F238E27FC236}">
                <a16:creationId xmlns:a16="http://schemas.microsoft.com/office/drawing/2014/main" id="{063F73FB-F11D-1B49-9780-034C78FD81A2}"/>
              </a:ext>
            </a:extLst>
          </p:cNvPr>
          <p:cNvSpPr txBox="1"/>
          <p:nvPr/>
        </p:nvSpPr>
        <p:spPr>
          <a:xfrm>
            <a:off x="22037039" y="9504302"/>
            <a:ext cx="10434917" cy="2031325"/>
          </a:xfrm>
          <a:prstGeom prst="rect">
            <a:avLst/>
          </a:prstGeom>
          <a:noFill/>
        </p:spPr>
        <p:txBody>
          <a:bodyPr wrap="square" lIns="457200" tIns="274320" rIns="457200" bIns="274320" rtlCol="0">
            <a:spAutoFit/>
          </a:bodyPr>
          <a:lstStyle/>
          <a:p>
            <a:r>
              <a:rPr lang="en-US" sz="3200" dirty="0">
                <a:latin typeface="Cambria" panose="02040503050406030204" pitchFamily="18" charset="0"/>
              </a:rPr>
              <a:t>We separated types of mutations, categorized by synonymous and non-synonymous, and determined if a CpG or non-CpG site could form.  </a:t>
            </a:r>
          </a:p>
        </p:txBody>
      </p:sp>
      <p:grpSp>
        <p:nvGrpSpPr>
          <p:cNvPr id="63" name="Group 62">
            <a:extLst>
              <a:ext uri="{FF2B5EF4-FFF2-40B4-BE49-F238E27FC236}">
                <a16:creationId xmlns:a16="http://schemas.microsoft.com/office/drawing/2014/main" id="{8AEF6B76-2FFF-9D4F-AB8C-F7C7B5E89380}"/>
              </a:ext>
            </a:extLst>
          </p:cNvPr>
          <p:cNvGrpSpPr/>
          <p:nvPr/>
        </p:nvGrpSpPr>
        <p:grpSpPr>
          <a:xfrm>
            <a:off x="11701602" y="14895158"/>
            <a:ext cx="10405872" cy="5230368"/>
            <a:chOff x="186614" y="952656"/>
            <a:chExt cx="7037171" cy="3503697"/>
          </a:xfrm>
        </p:grpSpPr>
        <p:pic>
          <p:nvPicPr>
            <p:cNvPr id="64" name="Picture 63">
              <a:extLst>
                <a:ext uri="{FF2B5EF4-FFF2-40B4-BE49-F238E27FC236}">
                  <a16:creationId xmlns:a16="http://schemas.microsoft.com/office/drawing/2014/main" id="{7AC35CFF-86B2-2648-AA49-ACCBFDCA15CF}"/>
                </a:ext>
              </a:extLst>
            </p:cNvPr>
            <p:cNvPicPr>
              <a:picLocks noChangeAspect="1"/>
            </p:cNvPicPr>
            <p:nvPr/>
          </p:nvPicPr>
          <p:blipFill>
            <a:blip r:embed="rId4"/>
            <a:stretch>
              <a:fillRect/>
            </a:stretch>
          </p:blipFill>
          <p:spPr>
            <a:xfrm>
              <a:off x="186614" y="952656"/>
              <a:ext cx="3503695" cy="3503697"/>
            </a:xfrm>
            <a:prstGeom prst="rect">
              <a:avLst/>
            </a:prstGeom>
          </p:spPr>
        </p:pic>
        <p:pic>
          <p:nvPicPr>
            <p:cNvPr id="65" name="Picture 64">
              <a:extLst>
                <a:ext uri="{FF2B5EF4-FFF2-40B4-BE49-F238E27FC236}">
                  <a16:creationId xmlns:a16="http://schemas.microsoft.com/office/drawing/2014/main" id="{79A2D6F5-90AA-F045-AADB-D9D8A2455DEC}"/>
                </a:ext>
              </a:extLst>
            </p:cNvPr>
            <p:cNvPicPr>
              <a:picLocks noChangeAspect="1"/>
            </p:cNvPicPr>
            <p:nvPr/>
          </p:nvPicPr>
          <p:blipFill>
            <a:blip r:embed="rId5"/>
            <a:stretch>
              <a:fillRect/>
            </a:stretch>
          </p:blipFill>
          <p:spPr>
            <a:xfrm>
              <a:off x="3482548" y="1358856"/>
              <a:ext cx="3741237" cy="2672312"/>
            </a:xfrm>
            <a:prstGeom prst="rect">
              <a:avLst/>
            </a:prstGeom>
          </p:spPr>
        </p:pic>
      </p:grpSp>
      <p:pic>
        <p:nvPicPr>
          <p:cNvPr id="68" name="Picture 67">
            <a:extLst>
              <a:ext uri="{FF2B5EF4-FFF2-40B4-BE49-F238E27FC236}">
                <a16:creationId xmlns:a16="http://schemas.microsoft.com/office/drawing/2014/main" id="{32EB7DB0-4093-F04A-8165-9BA7324C0450}"/>
              </a:ext>
            </a:extLst>
          </p:cNvPr>
          <p:cNvPicPr>
            <a:picLocks noChangeAspect="1"/>
          </p:cNvPicPr>
          <p:nvPr/>
        </p:nvPicPr>
        <p:blipFill>
          <a:blip r:embed="rId6"/>
          <a:stretch>
            <a:fillRect/>
          </a:stretch>
        </p:blipFill>
        <p:spPr>
          <a:xfrm>
            <a:off x="11727794" y="21045564"/>
            <a:ext cx="20657760" cy="11000258"/>
          </a:xfrm>
          <a:prstGeom prst="rect">
            <a:avLst/>
          </a:prstGeom>
        </p:spPr>
      </p:pic>
      <p:pic>
        <p:nvPicPr>
          <p:cNvPr id="32" name="Shape 30">
            <a:extLst>
              <a:ext uri="{FF2B5EF4-FFF2-40B4-BE49-F238E27FC236}">
                <a16:creationId xmlns:a16="http://schemas.microsoft.com/office/drawing/2014/main" id="{F3FAFC8C-FB4B-8A41-A943-340688F137F3}"/>
              </a:ext>
            </a:extLst>
          </p:cNvPr>
          <p:cNvPicPr preferRelativeResize="0"/>
          <p:nvPr/>
        </p:nvPicPr>
        <p:blipFill rotWithShape="1">
          <a:blip r:embed="rId7">
            <a:alphaModFix/>
          </a:blip>
          <a:srcRect/>
          <a:stretch/>
        </p:blipFill>
        <p:spPr>
          <a:xfrm>
            <a:off x="302853" y="1410928"/>
            <a:ext cx="4998439" cy="1715084"/>
          </a:xfrm>
          <a:prstGeom prst="rect">
            <a:avLst/>
          </a:prstGeom>
          <a:noFill/>
          <a:ln>
            <a:noFill/>
          </a:ln>
        </p:spPr>
      </p:pic>
      <p:pic>
        <p:nvPicPr>
          <p:cNvPr id="33" name="Picture 32">
            <a:extLst>
              <a:ext uri="{FF2B5EF4-FFF2-40B4-BE49-F238E27FC236}">
                <a16:creationId xmlns:a16="http://schemas.microsoft.com/office/drawing/2014/main" id="{9B682E3A-0072-D84D-AC5C-8F9FDF73E38D}"/>
              </a:ext>
            </a:extLst>
          </p:cNvPr>
          <p:cNvPicPr>
            <a:picLocks noChangeAspect="1"/>
          </p:cNvPicPr>
          <p:nvPr/>
        </p:nvPicPr>
        <p:blipFill>
          <a:blip r:embed="rId8"/>
          <a:stretch>
            <a:fillRect/>
          </a:stretch>
        </p:blipFill>
        <p:spPr>
          <a:xfrm>
            <a:off x="39179298" y="484087"/>
            <a:ext cx="3209674" cy="3231215"/>
          </a:xfrm>
          <a:prstGeom prst="rect">
            <a:avLst/>
          </a:prstGeom>
        </p:spPr>
      </p:pic>
      <p:pic>
        <p:nvPicPr>
          <p:cNvPr id="1026" name="Picture 2" descr="Image result for macrophage clipart">
            <a:extLst>
              <a:ext uri="{FF2B5EF4-FFF2-40B4-BE49-F238E27FC236}">
                <a16:creationId xmlns:a16="http://schemas.microsoft.com/office/drawing/2014/main" id="{C2AF2E76-F766-5844-AC39-F66E6E9F5EB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489602" y="27346143"/>
            <a:ext cx="3975100" cy="3975100"/>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F47BEC7B-004B-3B40-9A52-BA924C6F7CFB}"/>
              </a:ext>
            </a:extLst>
          </p:cNvPr>
          <p:cNvSpPr txBox="1"/>
          <p:nvPr/>
        </p:nvSpPr>
        <p:spPr>
          <a:xfrm>
            <a:off x="6766047" y="31374938"/>
            <a:ext cx="3426933" cy="398892"/>
          </a:xfrm>
          <a:prstGeom prst="rect">
            <a:avLst/>
          </a:prstGeom>
          <a:noFill/>
        </p:spPr>
        <p:txBody>
          <a:bodyPr wrap="square" rtlCol="0">
            <a:spAutoFit/>
          </a:bodyPr>
          <a:lstStyle/>
          <a:p>
            <a:r>
              <a:rPr lang="en-US" sz="992" dirty="0">
                <a:solidFill>
                  <a:schemeClr val="tx1"/>
                </a:solidFill>
                <a:latin typeface="Cambria" panose="02040503050406030204" pitchFamily="18" charset="0"/>
              </a:rPr>
              <a:t>Taken from: </a:t>
            </a:r>
            <a:r>
              <a:rPr lang="en-US" sz="1000" dirty="0">
                <a:latin typeface="Cambria" panose="02040503050406030204" pitchFamily="18" charset="0"/>
              </a:rPr>
              <a:t>https://</a:t>
            </a:r>
            <a:r>
              <a:rPr lang="en-US" sz="1000" dirty="0" err="1">
                <a:latin typeface="Cambria" panose="02040503050406030204" pitchFamily="18" charset="0"/>
              </a:rPr>
              <a:t>www.teepublic.com</a:t>
            </a:r>
            <a:r>
              <a:rPr lang="en-US" sz="1000" dirty="0">
                <a:latin typeface="Cambria" panose="02040503050406030204" pitchFamily="18" charset="0"/>
              </a:rPr>
              <a:t>/t-shirts/bacteria</a:t>
            </a:r>
          </a:p>
          <a:p>
            <a:endParaRPr lang="en-US" sz="992" dirty="0">
              <a:solidFill>
                <a:schemeClr val="tx1"/>
              </a:solidFill>
            </a:endParaRPr>
          </a:p>
        </p:txBody>
      </p:sp>
      <p:pic>
        <p:nvPicPr>
          <p:cNvPr id="2" name="Picture 1">
            <a:extLst>
              <a:ext uri="{FF2B5EF4-FFF2-40B4-BE49-F238E27FC236}">
                <a16:creationId xmlns:a16="http://schemas.microsoft.com/office/drawing/2014/main" id="{973AECD4-D43A-1449-AF8F-E28128727C49}"/>
              </a:ext>
            </a:extLst>
          </p:cNvPr>
          <p:cNvPicPr>
            <a:picLocks noChangeAspect="1"/>
          </p:cNvPicPr>
          <p:nvPr/>
        </p:nvPicPr>
        <p:blipFill>
          <a:blip r:embed="rId10"/>
          <a:stretch>
            <a:fillRect/>
          </a:stretch>
        </p:blipFill>
        <p:spPr>
          <a:xfrm>
            <a:off x="1267176" y="27310054"/>
            <a:ext cx="3810000" cy="3175000"/>
          </a:xfrm>
          <a:prstGeom prst="rect">
            <a:avLst/>
          </a:prstGeom>
        </p:spPr>
      </p:pic>
      <p:grpSp>
        <p:nvGrpSpPr>
          <p:cNvPr id="3" name="Group 2">
            <a:extLst>
              <a:ext uri="{FF2B5EF4-FFF2-40B4-BE49-F238E27FC236}">
                <a16:creationId xmlns:a16="http://schemas.microsoft.com/office/drawing/2014/main" id="{974A73B0-9C74-DA41-8C49-4CAFB79DD193}"/>
              </a:ext>
            </a:extLst>
          </p:cNvPr>
          <p:cNvGrpSpPr/>
          <p:nvPr/>
        </p:nvGrpSpPr>
        <p:grpSpPr>
          <a:xfrm>
            <a:off x="22209482" y="14845056"/>
            <a:ext cx="10402176" cy="5226399"/>
            <a:chOff x="21646569" y="14184656"/>
            <a:chExt cx="10733949" cy="5393093"/>
          </a:xfrm>
        </p:grpSpPr>
        <p:pic>
          <p:nvPicPr>
            <p:cNvPr id="54" name="Content Placeholder 5">
              <a:extLst>
                <a:ext uri="{FF2B5EF4-FFF2-40B4-BE49-F238E27FC236}">
                  <a16:creationId xmlns:a16="http://schemas.microsoft.com/office/drawing/2014/main" id="{4070E918-40D3-AC49-A1B6-6AD90B8361E6}"/>
                </a:ext>
              </a:extLst>
            </p:cNvPr>
            <p:cNvPicPr>
              <a:picLocks noChangeAspect="1"/>
            </p:cNvPicPr>
            <p:nvPr/>
          </p:nvPicPr>
          <p:blipFill>
            <a:blip r:embed="rId11"/>
            <a:stretch>
              <a:fillRect/>
            </a:stretch>
          </p:blipFill>
          <p:spPr>
            <a:xfrm>
              <a:off x="26619798" y="14741635"/>
              <a:ext cx="5760720" cy="4114799"/>
            </a:xfrm>
            <a:prstGeom prst="rect">
              <a:avLst/>
            </a:prstGeom>
          </p:spPr>
        </p:pic>
        <p:pic>
          <p:nvPicPr>
            <p:cNvPr id="55" name="Picture 54">
              <a:extLst>
                <a:ext uri="{FF2B5EF4-FFF2-40B4-BE49-F238E27FC236}">
                  <a16:creationId xmlns:a16="http://schemas.microsoft.com/office/drawing/2014/main" id="{E89DC8BC-9A1C-5942-8A07-3A7241424D1A}"/>
                </a:ext>
              </a:extLst>
            </p:cNvPr>
            <p:cNvPicPr>
              <a:picLocks noChangeAspect="1"/>
            </p:cNvPicPr>
            <p:nvPr/>
          </p:nvPicPr>
          <p:blipFill>
            <a:blip r:embed="rId12"/>
            <a:stretch>
              <a:fillRect/>
            </a:stretch>
          </p:blipFill>
          <p:spPr>
            <a:xfrm>
              <a:off x="21646569" y="14184656"/>
              <a:ext cx="5393093" cy="5393093"/>
            </a:xfrm>
            <a:prstGeom prst="rect">
              <a:avLst/>
            </a:prstGeom>
          </p:spPr>
        </p:pic>
      </p:grpSp>
      <p:cxnSp>
        <p:nvCxnSpPr>
          <p:cNvPr id="5" name="Straight Connector 4">
            <a:extLst>
              <a:ext uri="{FF2B5EF4-FFF2-40B4-BE49-F238E27FC236}">
                <a16:creationId xmlns:a16="http://schemas.microsoft.com/office/drawing/2014/main" id="{A23F9019-349C-0742-A476-4573368A6BC9}"/>
              </a:ext>
            </a:extLst>
          </p:cNvPr>
          <p:cNvCxnSpPr>
            <a:cxnSpLocks/>
          </p:cNvCxnSpPr>
          <p:nvPr/>
        </p:nvCxnSpPr>
        <p:spPr>
          <a:xfrm flipV="1">
            <a:off x="22037039" y="13671802"/>
            <a:ext cx="0" cy="6658957"/>
          </a:xfrm>
          <a:prstGeom prst="line">
            <a:avLst/>
          </a:prstGeom>
          <a:ln w="41275"/>
        </p:spPr>
        <p:style>
          <a:lnRef idx="2">
            <a:schemeClr val="dk1"/>
          </a:lnRef>
          <a:fillRef idx="0">
            <a:schemeClr val="dk1"/>
          </a:fillRef>
          <a:effectRef idx="1">
            <a:schemeClr val="dk1"/>
          </a:effectRef>
          <a:fontRef idx="minor">
            <a:schemeClr val="tx1"/>
          </a:fontRef>
        </p:style>
      </p:cxnSp>
      <p:cxnSp>
        <p:nvCxnSpPr>
          <p:cNvPr id="56" name="Straight Connector 55">
            <a:extLst>
              <a:ext uri="{FF2B5EF4-FFF2-40B4-BE49-F238E27FC236}">
                <a16:creationId xmlns:a16="http://schemas.microsoft.com/office/drawing/2014/main" id="{B445C579-B7C9-8846-8A1D-D5C5B2757416}"/>
              </a:ext>
            </a:extLst>
          </p:cNvPr>
          <p:cNvCxnSpPr>
            <a:cxnSpLocks/>
          </p:cNvCxnSpPr>
          <p:nvPr/>
        </p:nvCxnSpPr>
        <p:spPr>
          <a:xfrm flipH="1">
            <a:off x="11486914" y="20330759"/>
            <a:ext cx="20977419" cy="0"/>
          </a:xfrm>
          <a:prstGeom prst="line">
            <a:avLst/>
          </a:prstGeom>
          <a:ln w="41275"/>
        </p:spPr>
        <p:style>
          <a:lnRef idx="2">
            <a:schemeClr val="dk1"/>
          </a:lnRef>
          <a:fillRef idx="0">
            <a:schemeClr val="dk1"/>
          </a:fillRef>
          <a:effectRef idx="1">
            <a:schemeClr val="dk1"/>
          </a:effectRef>
          <a:fontRef idx="minor">
            <a:schemeClr val="tx1"/>
          </a:fontRef>
        </p:style>
      </p:cxnSp>
      <p:sp>
        <p:nvSpPr>
          <p:cNvPr id="8" name="TextBox 7">
            <a:extLst>
              <a:ext uri="{FF2B5EF4-FFF2-40B4-BE49-F238E27FC236}">
                <a16:creationId xmlns:a16="http://schemas.microsoft.com/office/drawing/2014/main" id="{8166EC7C-6F63-3446-8642-2FFE2DFD02BB}"/>
              </a:ext>
            </a:extLst>
          </p:cNvPr>
          <p:cNvSpPr txBox="1"/>
          <p:nvPr/>
        </p:nvSpPr>
        <p:spPr>
          <a:xfrm>
            <a:off x="11859081" y="13700483"/>
            <a:ext cx="9753600" cy="1077218"/>
          </a:xfrm>
          <a:prstGeom prst="rect">
            <a:avLst/>
          </a:prstGeom>
          <a:noFill/>
        </p:spPr>
        <p:txBody>
          <a:bodyPr wrap="square" rtlCol="0">
            <a:spAutoFit/>
          </a:bodyPr>
          <a:lstStyle/>
          <a:p>
            <a:pPr algn="ctr"/>
            <a:r>
              <a:rPr lang="en-US" sz="3200" dirty="0">
                <a:latin typeface="Cambria" panose="02040503050406030204" pitchFamily="18" charset="0"/>
              </a:rPr>
              <a:t>CpG Creating Mutations are Costly for the Whole Genome of Dengue </a:t>
            </a:r>
          </a:p>
        </p:txBody>
      </p:sp>
      <p:sp>
        <p:nvSpPr>
          <p:cNvPr id="50" name="TextBox 49">
            <a:extLst>
              <a:ext uri="{FF2B5EF4-FFF2-40B4-BE49-F238E27FC236}">
                <a16:creationId xmlns:a16="http://schemas.microsoft.com/office/drawing/2014/main" id="{8FE03525-E465-F74C-BC7D-9B7DA670FA7C}"/>
              </a:ext>
            </a:extLst>
          </p:cNvPr>
          <p:cNvSpPr txBox="1"/>
          <p:nvPr/>
        </p:nvSpPr>
        <p:spPr>
          <a:xfrm>
            <a:off x="22283161" y="13694829"/>
            <a:ext cx="9753600" cy="1077218"/>
          </a:xfrm>
          <a:prstGeom prst="rect">
            <a:avLst/>
          </a:prstGeom>
          <a:noFill/>
        </p:spPr>
        <p:txBody>
          <a:bodyPr wrap="square" rtlCol="0">
            <a:spAutoFit/>
          </a:bodyPr>
          <a:lstStyle/>
          <a:p>
            <a:pPr algn="ctr"/>
            <a:r>
              <a:rPr lang="en-US" sz="3200" dirty="0">
                <a:latin typeface="Cambria" panose="02040503050406030204" pitchFamily="18" charset="0"/>
              </a:rPr>
              <a:t>CpG Creating Mutations are Costly for Hemagglutinin Protein in Influenza A</a:t>
            </a:r>
          </a:p>
        </p:txBody>
      </p:sp>
      <p:sp>
        <p:nvSpPr>
          <p:cNvPr id="51" name="TextBox 50">
            <a:extLst>
              <a:ext uri="{FF2B5EF4-FFF2-40B4-BE49-F238E27FC236}">
                <a16:creationId xmlns:a16="http://schemas.microsoft.com/office/drawing/2014/main" id="{3900F9F2-288B-864C-B8A4-2579F1D4B661}"/>
              </a:ext>
            </a:extLst>
          </p:cNvPr>
          <p:cNvSpPr txBox="1"/>
          <p:nvPr/>
        </p:nvSpPr>
        <p:spPr>
          <a:xfrm>
            <a:off x="13171344" y="21031040"/>
            <a:ext cx="18365381" cy="1015663"/>
          </a:xfrm>
          <a:prstGeom prst="rect">
            <a:avLst/>
          </a:prstGeom>
          <a:solidFill>
            <a:schemeClr val="bg1"/>
          </a:solidFill>
        </p:spPr>
        <p:txBody>
          <a:bodyPr wrap="square" rtlCol="0">
            <a:spAutoFit/>
          </a:bodyPr>
          <a:lstStyle/>
          <a:p>
            <a:r>
              <a:rPr lang="en-US" sz="6000" b="1" dirty="0">
                <a:latin typeface="Cambria" panose="02040503050406030204" pitchFamily="18" charset="0"/>
              </a:rPr>
              <a:t>CpG Creating Mutations are Costly for Most Viruses </a:t>
            </a:r>
          </a:p>
        </p:txBody>
      </p:sp>
      <p:sp>
        <p:nvSpPr>
          <p:cNvPr id="4" name="Explosion 2 3">
            <a:extLst>
              <a:ext uri="{FF2B5EF4-FFF2-40B4-BE49-F238E27FC236}">
                <a16:creationId xmlns:a16="http://schemas.microsoft.com/office/drawing/2014/main" id="{12C41277-34E4-2B4C-BD7B-D219CD05C45E}"/>
              </a:ext>
            </a:extLst>
          </p:cNvPr>
          <p:cNvSpPr/>
          <p:nvPr/>
        </p:nvSpPr>
        <p:spPr>
          <a:xfrm>
            <a:off x="1006651" y="29178829"/>
            <a:ext cx="3203617" cy="2210863"/>
          </a:xfrm>
          <a:prstGeom prst="irregularSeal2">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ZAP</a:t>
            </a:r>
          </a:p>
        </p:txBody>
      </p:sp>
      <p:sp>
        <p:nvSpPr>
          <p:cNvPr id="6" name="Rectangle 5">
            <a:extLst>
              <a:ext uri="{FF2B5EF4-FFF2-40B4-BE49-F238E27FC236}">
                <a16:creationId xmlns:a16="http://schemas.microsoft.com/office/drawing/2014/main" id="{B6639624-D8F1-40E2-A5D3-6D153AC4EDA9}"/>
              </a:ext>
            </a:extLst>
          </p:cNvPr>
          <p:cNvSpPr/>
          <p:nvPr/>
        </p:nvSpPr>
        <p:spPr>
          <a:xfrm>
            <a:off x="6443882" y="18694400"/>
            <a:ext cx="666120" cy="6780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AB500421-9459-49A6-AB21-22FC1905E890}"/>
              </a:ext>
            </a:extLst>
          </p:cNvPr>
          <p:cNvSpPr/>
          <p:nvPr/>
        </p:nvSpPr>
        <p:spPr>
          <a:xfrm>
            <a:off x="10011691" y="18694399"/>
            <a:ext cx="795915" cy="6780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973B648-FE13-4726-BE62-78AC385A9F27}"/>
              </a:ext>
            </a:extLst>
          </p:cNvPr>
          <p:cNvSpPr txBox="1"/>
          <p:nvPr/>
        </p:nvSpPr>
        <p:spPr>
          <a:xfrm>
            <a:off x="6701402" y="20991684"/>
            <a:ext cx="3791423" cy="246221"/>
          </a:xfrm>
          <a:prstGeom prst="rect">
            <a:avLst/>
          </a:prstGeom>
          <a:noFill/>
        </p:spPr>
        <p:txBody>
          <a:bodyPr wrap="none" rtlCol="0">
            <a:spAutoFit/>
          </a:bodyPr>
          <a:lstStyle/>
          <a:p>
            <a:r>
              <a:rPr lang="en-US" sz="1000" dirty="0">
                <a:latin typeface="Cambria" panose="02040503050406030204" pitchFamily="18" charset="0"/>
              </a:rPr>
              <a:t>Taken from: https://</a:t>
            </a:r>
            <a:r>
              <a:rPr lang="en-US" sz="1000" dirty="0" err="1">
                <a:latin typeface="Cambria" panose="02040503050406030204" pitchFamily="18" charset="0"/>
              </a:rPr>
              <a:t>en.wikipedia.org</a:t>
            </a:r>
            <a:r>
              <a:rPr lang="en-US" sz="1000" dirty="0">
                <a:latin typeface="Cambria" panose="02040503050406030204" pitchFamily="18" charset="0"/>
              </a:rPr>
              <a:t>/wiki/Transition_(genetics) </a:t>
            </a:r>
          </a:p>
        </p:txBody>
      </p:sp>
      <p:pic>
        <p:nvPicPr>
          <p:cNvPr id="12" name="Picture 11">
            <a:extLst>
              <a:ext uri="{FF2B5EF4-FFF2-40B4-BE49-F238E27FC236}">
                <a16:creationId xmlns:a16="http://schemas.microsoft.com/office/drawing/2014/main" id="{E47B6230-52A2-9444-957F-504E4D6725EC}"/>
              </a:ext>
            </a:extLst>
          </p:cNvPr>
          <p:cNvPicPr>
            <a:picLocks noChangeAspect="1"/>
          </p:cNvPicPr>
          <p:nvPr/>
        </p:nvPicPr>
        <p:blipFill>
          <a:blip r:embed="rId13"/>
          <a:stretch>
            <a:fillRect/>
          </a:stretch>
        </p:blipFill>
        <p:spPr>
          <a:xfrm>
            <a:off x="12228520" y="5033948"/>
            <a:ext cx="9191827" cy="7100687"/>
          </a:xfrm>
          <a:prstGeom prst="rect">
            <a:avLst/>
          </a:prstGeom>
        </p:spPr>
      </p:pic>
      <p:pic>
        <p:nvPicPr>
          <p:cNvPr id="11" name="Picture 10">
            <a:extLst>
              <a:ext uri="{FF2B5EF4-FFF2-40B4-BE49-F238E27FC236}">
                <a16:creationId xmlns:a16="http://schemas.microsoft.com/office/drawing/2014/main" id="{8CC10ABE-3A82-EE49-B5FB-0B7293FEF3D9}"/>
              </a:ext>
            </a:extLst>
          </p:cNvPr>
          <p:cNvPicPr>
            <a:picLocks noChangeAspect="1"/>
          </p:cNvPicPr>
          <p:nvPr/>
        </p:nvPicPr>
        <p:blipFill rotWithShape="1">
          <a:blip r:embed="rId14"/>
          <a:srcRect l="27441" t="24227" r="26084" b="22566"/>
          <a:stretch/>
        </p:blipFill>
        <p:spPr>
          <a:xfrm>
            <a:off x="6915150" y="17068311"/>
            <a:ext cx="3549552" cy="3890855"/>
          </a:xfrm>
          <a:prstGeom prst="rect">
            <a:avLst/>
          </a:prstGeom>
        </p:spPr>
      </p:pic>
      <p:sp>
        <p:nvSpPr>
          <p:cNvPr id="13" name="TextBox 12">
            <a:extLst>
              <a:ext uri="{FF2B5EF4-FFF2-40B4-BE49-F238E27FC236}">
                <a16:creationId xmlns:a16="http://schemas.microsoft.com/office/drawing/2014/main" id="{7DCB1F05-72E1-D74B-8C41-B7F247841A4E}"/>
              </a:ext>
            </a:extLst>
          </p:cNvPr>
          <p:cNvSpPr txBox="1"/>
          <p:nvPr/>
        </p:nvSpPr>
        <p:spPr>
          <a:xfrm>
            <a:off x="10192980" y="18694399"/>
            <a:ext cx="357553" cy="369332"/>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4242402714"/>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docProps/app.xml><?xml version="1.0" encoding="utf-8"?>
<Properties xmlns="http://schemas.openxmlformats.org/officeDocument/2006/extended-properties" xmlns:vt="http://schemas.openxmlformats.org/officeDocument/2006/docPropsVTypes">
  <Template>{A85DF465-914D-E14A-A775-1E5D554A0773}tf10001124</Template>
  <TotalTime>509</TotalTime>
  <Words>788</Words>
  <Application>Microsoft Macintosh PowerPoint</Application>
  <PresentationFormat>Custom</PresentationFormat>
  <Paragraphs>73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Cambria</vt:lpstr>
      <vt:lpstr>Corbel</vt:lpstr>
      <vt:lpstr>Wingdings 2</vt:lpstr>
      <vt:lpstr>Frame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Adam Winstead</dc:creator>
  <cp:lastModifiedBy>Ryan Adam Winstead</cp:lastModifiedBy>
  <cp:revision>63</cp:revision>
  <dcterms:created xsi:type="dcterms:W3CDTF">2019-02-14T05:16:11Z</dcterms:created>
  <dcterms:modified xsi:type="dcterms:W3CDTF">2019-02-19T19:16:10Z</dcterms:modified>
</cp:coreProperties>
</file>

<file path=docProps/thumbnail.jpeg>
</file>